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70" r:id="rId5"/>
    <p:sldId id="271" r:id="rId6"/>
    <p:sldId id="259" r:id="rId7"/>
    <p:sldId id="260" r:id="rId8"/>
    <p:sldId id="261" r:id="rId9"/>
    <p:sldId id="262" r:id="rId10"/>
    <p:sldId id="263" r:id="rId11"/>
    <p:sldId id="264" r:id="rId12"/>
    <p:sldId id="26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BDEE"/>
    <a:srgbClr val="FFFFFF"/>
    <a:srgbClr val="FFF200"/>
    <a:srgbClr val="2D5077"/>
    <a:srgbClr val="32B3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947" autoAdjust="0"/>
  </p:normalViewPr>
  <p:slideViewPr>
    <p:cSldViewPr snapToGrid="0">
      <p:cViewPr varScale="1">
        <p:scale>
          <a:sx n="78" d="100"/>
          <a:sy n="78" d="100"/>
        </p:scale>
        <p:origin x="1320" y="43"/>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6C0AED-A184-4117-A076-F38751ECAA91}" type="datetimeFigureOut">
              <a:rPr lang="en-US" smtClean="0"/>
              <a:t>10/7/2020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9579CF-FED9-4CD7-A61A-A4CE6754B289}" type="slidenum">
              <a:rPr lang="en-US" smtClean="0"/>
              <a:t>‹#›</a:t>
            </a:fld>
            <a:endParaRPr lang="en-US"/>
          </a:p>
        </p:txBody>
      </p:sp>
    </p:spTree>
    <p:extLst>
      <p:ext uri="{BB962C8B-B14F-4D97-AF65-F5344CB8AC3E}">
        <p14:creationId xmlns:p14="http://schemas.microsoft.com/office/powerpoint/2010/main" val="165134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prepare for this module:</a:t>
            </a:r>
          </a:p>
          <a:p>
            <a:pPr marL="171450" indent="-171450">
              <a:buFont typeface="Arial" panose="020B0604020202020204" pitchFamily="34" charset="0"/>
              <a:buChar char="•"/>
            </a:pPr>
            <a:r>
              <a:rPr lang="en-US" dirty="0"/>
              <a:t>You will need a magnetic surface for the Magnetic MyPlate activity.</a:t>
            </a:r>
          </a:p>
          <a:p>
            <a:pPr marL="171450" indent="-171450">
              <a:buFont typeface="Arial" panose="020B0604020202020204" pitchFamily="34" charset="0"/>
              <a:buChar char="•"/>
            </a:pPr>
            <a:r>
              <a:rPr lang="en-US" dirty="0"/>
              <a:t>Set up the Display Drinks and have cups of sugar/sand filled with the respective amounts of sugar in each drink. (slide 11)</a:t>
            </a:r>
          </a:p>
          <a:p>
            <a:pPr marL="628650" lvl="1" indent="-171450">
              <a:buFont typeface="Arial" panose="020B0604020202020204" pitchFamily="34" charset="0"/>
              <a:buChar char="•"/>
            </a:pPr>
            <a:r>
              <a:rPr lang="en-US" dirty="0"/>
              <a:t>The pre-filled cups will go behind the Display Drinks.</a:t>
            </a:r>
          </a:p>
          <a:p>
            <a:pPr marL="628650" lvl="1" indent="-171450">
              <a:buFont typeface="Arial" panose="020B0604020202020204" pitchFamily="34" charset="0"/>
              <a:buChar char="•"/>
            </a:pPr>
            <a:r>
              <a:rPr lang="en-US" dirty="0"/>
              <a:t>Have an empty cup ready to go in front of each Display Drink and plenty of sugar/sand for students to put in the empty cups.</a:t>
            </a:r>
          </a:p>
        </p:txBody>
      </p:sp>
      <p:sp>
        <p:nvSpPr>
          <p:cNvPr id="4" name="Slide Number Placeholder 3"/>
          <p:cNvSpPr>
            <a:spLocks noGrp="1"/>
          </p:cNvSpPr>
          <p:nvPr>
            <p:ph type="sldNum" sz="quarter" idx="5"/>
          </p:nvPr>
        </p:nvSpPr>
        <p:spPr/>
        <p:txBody>
          <a:bodyPr/>
          <a:lstStyle/>
          <a:p>
            <a:fld id="{E69579CF-FED9-4CD7-A61A-A4CE6754B289}" type="slidenum">
              <a:rPr lang="en-US" smtClean="0"/>
              <a:t>1</a:t>
            </a:fld>
            <a:endParaRPr lang="en-US"/>
          </a:p>
        </p:txBody>
      </p:sp>
    </p:spTree>
    <p:extLst>
      <p:ext uri="{BB962C8B-B14F-4D97-AF65-F5344CB8AC3E}">
        <p14:creationId xmlns:p14="http://schemas.microsoft.com/office/powerpoint/2010/main" val="1157586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Water</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Our bodies are mostly water – 2/3</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Show how much 2/3 is on yourself (hold your hand up to about your chest height)</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We use water every day.</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How do our bodies use water? (sweat, tears, saliva, urine)</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We sweat to keep our bodies cool. Tears keep our eyes clean. Saliva keeps our mouth clean and also helps us eat food. Urine flushes out nasties (toxins) from our body.</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Since we use so much water, we need to replace it every day.</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How much water do you think we need every day? (about 5 cups for 4-8 year </a:t>
            </a:r>
            <a:r>
              <a:rPr lang="en-US" sz="1200" dirty="0" err="1">
                <a:effectLst/>
                <a:latin typeface="Calibri" panose="020F0502020204030204" pitchFamily="34" charset="0"/>
                <a:ea typeface="Calibri" panose="020F0502020204030204" pitchFamily="34" charset="0"/>
                <a:cs typeface="Calibri" panose="020F0502020204030204" pitchFamily="34" charset="0"/>
              </a:rPr>
              <a:t>olds</a:t>
            </a:r>
            <a:r>
              <a:rPr lang="en-US" sz="1200" dirty="0">
                <a:effectLst/>
                <a:latin typeface="Calibri" panose="020F0502020204030204" pitchFamily="34" charset="0"/>
                <a:ea typeface="Calibri" panose="020F0502020204030204" pitchFamily="34" charset="0"/>
                <a:cs typeface="Calibri" panose="020F0502020204030204" pitchFamily="34" charset="0"/>
              </a:rPr>
              <a:t>)</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We get some of our water from juicy foods like apples and oranges.</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People your age should be drinking about 3 or 4 cups of water every day. Maybe even more if you are playing hard and sweating a lot. (Show on a water bottle how much this is.)</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We can get all the water we need by drinking water between meals instead of sugary drinks.</a:t>
            </a:r>
          </a:p>
          <a:p>
            <a:pPr marL="342900" marR="0" lvl="0" indent="-342900">
              <a:lnSpc>
                <a:spcPct val="107000"/>
              </a:lnSpc>
              <a:spcBef>
                <a:spcPts val="0"/>
              </a:spcBef>
              <a:spcAft>
                <a:spcPts val="0"/>
              </a:spcAft>
              <a:buFont typeface="+mj-lt"/>
              <a:buAutoNum type="romanUcPeriod" startAt="5"/>
            </a:pPr>
            <a:r>
              <a:rPr lang="en-US" sz="1100" dirty="0">
                <a:effectLst/>
                <a:latin typeface="Calibri" panose="020F0502020204030204" pitchFamily="34" charset="0"/>
                <a:ea typeface="Calibri" panose="020F0502020204030204" pitchFamily="34" charset="0"/>
                <a:cs typeface="Calibri" panose="020F0502020204030204" pitchFamily="34" charset="0"/>
              </a:rPr>
              <a:t>Sugary Drinks</a:t>
            </a:r>
          </a:p>
          <a:p>
            <a:pPr marL="742950" marR="0" lvl="1" indent="-285750">
              <a:lnSpc>
                <a:spcPct val="107000"/>
              </a:lnSpc>
              <a:spcBef>
                <a:spcPts val="0"/>
              </a:spcBef>
              <a:spcAft>
                <a:spcPts val="0"/>
              </a:spcAft>
              <a:buFont typeface="+mj-lt"/>
              <a:buAutoNum type="alphaLcPeriod"/>
            </a:pPr>
            <a:r>
              <a:rPr lang="en-US" sz="1100" dirty="0">
                <a:effectLst/>
                <a:latin typeface="Calibri" panose="020F0502020204030204" pitchFamily="34" charset="0"/>
                <a:ea typeface="Calibri" panose="020F0502020204030204" pitchFamily="34" charset="0"/>
                <a:cs typeface="Calibri" panose="020F0502020204030204" pitchFamily="34" charset="0"/>
              </a:rPr>
              <a:t>Now that we’ve learned about different types of drinks, we’re going to play a game to see just how much sugar is in your drinks.</a:t>
            </a:r>
          </a:p>
          <a:p>
            <a:pPr marL="742950" marR="0" lvl="1" indent="-285750">
              <a:lnSpc>
                <a:spcPct val="107000"/>
              </a:lnSpc>
              <a:spcBef>
                <a:spcPts val="0"/>
              </a:spcBef>
              <a:spcAft>
                <a:spcPts val="0"/>
              </a:spcAft>
              <a:buFont typeface="+mj-lt"/>
              <a:buAutoNum type="alphaLcPeriod"/>
            </a:pPr>
            <a:r>
              <a:rPr lang="en-US" sz="1100" dirty="0">
                <a:effectLst/>
                <a:latin typeface="Calibri" panose="020F0502020204030204" pitchFamily="34" charset="0"/>
                <a:ea typeface="Calibri" panose="020F0502020204030204" pitchFamily="34" charset="0"/>
                <a:cs typeface="Calibri" panose="020F0502020204030204" pitchFamily="34" charset="0"/>
              </a:rPr>
              <a:t>Activity 6 – Sugar Guessing (next slide)</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10</a:t>
            </a:fld>
            <a:endParaRPr lang="en-US"/>
          </a:p>
        </p:txBody>
      </p:sp>
    </p:spTree>
    <p:extLst>
      <p:ext uri="{BB962C8B-B14F-4D97-AF65-F5344CB8AC3E}">
        <p14:creationId xmlns:p14="http://schemas.microsoft.com/office/powerpoint/2010/main" val="3169067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Activity 6 – Sugar Guessing</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Supplies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1 set of Display Drinks (set of 6)</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About 5 cups of sugar or white sand</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12 clear cups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Teaspoon scoop</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Instructions</a:t>
            </a: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Set out Display Drinks where everyone can see them.</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Place an empty cup in front of each Display Drink.</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Behind each Display Drink, set out the other 6 cups and put the following amounts of sugar or sand in each:</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Cola: 16 teaspoons</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Energy Drink: 7 teaspoons</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Sports Drink: 9 teaspoons</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Milk: 6 teaspoons</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Juice: 6 teaspoons</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Water: none</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If using sand instead of sugar: explain to students that you are using sand, but it represents sugar.</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Have a volunteer come up to the row of drinks and ask them to scoop sugar or sand into one of the empty cups. They should stop when they think they have guessed the right amount of sugar in that particular drink.</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You can choose the drink that each person guesses or let them choose.</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Alternative: You can do all the scooping and have the class count aloud with you as you scoop each teaspoon into the cup. Have the class tell you to stop scooping when they think it is the right amount.</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Reveal to the class how much the student guessed compared to the correct amount (in the cup behind the Display Drink).</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Remind them that the sugar feeds their mouth bacteria, makes acid, and damages teeth.</a:t>
            </a:r>
            <a:endParaRPr lang="en-US" dirty="0">
              <a:effectLst/>
            </a:endParaRPr>
          </a:p>
          <a:p>
            <a:pPr marL="742950" lvl="1" indent="-285750">
              <a:spcBef>
                <a:spcPts val="0"/>
              </a:spcBef>
              <a:spcAft>
                <a:spcPts val="0"/>
              </a:spcAft>
              <a:buFont typeface="+mj-lt"/>
              <a:buAutoNum type="alphaLcPeriod"/>
            </a:pPr>
            <a:r>
              <a:rPr lang="en-US" dirty="0">
                <a:effectLst/>
                <a:ea typeface="Calibri" panose="020F0502020204030204" pitchFamily="34" charset="0"/>
                <a:cs typeface="Calibri" panose="020F0502020204030204" pitchFamily="34" charset="0"/>
              </a:rPr>
              <a:t>When you get to water, remind students that water is the healthiest, because it is good for our bodies and does not feed the bacteria.</a:t>
            </a:r>
            <a:endParaRPr lang="en-US" dirty="0">
              <a:effectLst/>
            </a:endParaRPr>
          </a:p>
          <a:p>
            <a:pPr marL="342900" lvl="0" indent="-342900">
              <a:spcBef>
                <a:spcPts val="0"/>
              </a:spcBef>
              <a:spcAft>
                <a:spcPts val="0"/>
              </a:spcAft>
              <a:buFont typeface="+mj-lt"/>
              <a:buAutoNum type="arabicPeriod"/>
            </a:pPr>
            <a:r>
              <a:rPr lang="en-US" dirty="0">
                <a:effectLst/>
                <a:ea typeface="Calibri" panose="020F0502020204030204" pitchFamily="34" charset="0"/>
                <a:cs typeface="Calibri" panose="020F0502020204030204" pitchFamily="34" charset="0"/>
              </a:rPr>
              <a:t>Repeat 5 more times.</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11</a:t>
            </a:fld>
            <a:endParaRPr lang="en-US"/>
          </a:p>
        </p:txBody>
      </p:sp>
    </p:spTree>
    <p:extLst>
      <p:ext uri="{BB962C8B-B14F-4D97-AF65-F5344CB8AC3E}">
        <p14:creationId xmlns:p14="http://schemas.microsoft.com/office/powerpoint/2010/main" val="2494257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6"/>
            </a:pPr>
            <a:r>
              <a:rPr lang="en-US" sz="1200" dirty="0">
                <a:effectLst/>
                <a:latin typeface="Calibri" panose="020F0502020204030204" pitchFamily="34" charset="0"/>
                <a:ea typeface="Calibri" panose="020F0502020204030204" pitchFamily="34" charset="0"/>
                <a:cs typeface="Calibri" panose="020F0502020204030204" pitchFamily="34" charset="0"/>
              </a:rPr>
              <a:t>Closing</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Review what the students learned today.</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Move any applicable items from the KWL ‘W’ section to the ‘L’ section.</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12</a:t>
            </a:fld>
            <a:endParaRPr lang="en-US"/>
          </a:p>
        </p:txBody>
      </p:sp>
    </p:spTree>
    <p:extLst>
      <p:ext uri="{BB962C8B-B14F-4D97-AF65-F5344CB8AC3E}">
        <p14:creationId xmlns:p14="http://schemas.microsoft.com/office/powerpoint/2010/main" val="1473505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2</a:t>
            </a:fld>
            <a:endParaRPr lang="en-US"/>
          </a:p>
        </p:txBody>
      </p:sp>
    </p:spTree>
    <p:extLst>
      <p:ext uri="{BB962C8B-B14F-4D97-AF65-F5344CB8AC3E}">
        <p14:creationId xmlns:p14="http://schemas.microsoft.com/office/powerpoint/2010/main" val="2007404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a:pPr>
            <a:r>
              <a:rPr lang="en-US" sz="1200" dirty="0">
                <a:effectLst/>
                <a:latin typeface="Calibri" panose="020F0502020204030204" pitchFamily="34" charset="0"/>
                <a:ea typeface="Calibri" panose="020F0502020204030204" pitchFamily="34" charset="0"/>
                <a:cs typeface="Calibri" panose="020F0502020204030204" pitchFamily="34" charset="0"/>
              </a:rPr>
              <a:t>Introduction</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Review what students learned in Module 2.</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Preview what they will learn today.</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3</a:t>
            </a:fld>
            <a:endParaRPr lang="en-US"/>
          </a:p>
        </p:txBody>
      </p:sp>
    </p:spTree>
    <p:extLst>
      <p:ext uri="{BB962C8B-B14F-4D97-AF65-F5344CB8AC3E}">
        <p14:creationId xmlns:p14="http://schemas.microsoft.com/office/powerpoint/2010/main" val="359347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2"/>
            </a:pPr>
            <a:r>
              <a:rPr lang="en-US" sz="1200" dirty="0">
                <a:effectLst/>
                <a:latin typeface="Calibri" panose="020F0502020204030204" pitchFamily="34" charset="0"/>
                <a:ea typeface="Calibri" panose="020F0502020204030204" pitchFamily="34" charset="0"/>
                <a:cs typeface="Calibri" panose="020F0502020204030204" pitchFamily="34" charset="0"/>
              </a:rPr>
              <a:t>Make Healthy Choices</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Discuss with students that some foods are healthy for our teeth (fruits, vegetables, dairy)</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Ask students to give examples of these types of foods. (apples, broccoli, milk, etc.)</a:t>
            </a:r>
          </a:p>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Discuss with students that some foods are unhealthy for our teeth (sugary drinks, gummy snacks, candy, chips, cookies, etc.)</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Ask students to give examples of these types of foods. (soda pop, chocolate chip cookies, etc.)</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Remind students that bacteria eats sugar to make acid, which is dangerous for our teeth. We need to stay away from too many sugary foods, so we don’t feed the bacteria and let it get out of control.</a:t>
            </a:r>
          </a:p>
          <a:p>
            <a:pPr marL="228600" marR="0" lvl="0" indent="-228600" algn="l" defTabSz="914400" rtl="0" eaLnBrk="1" fontAlgn="auto" latinLnBrk="0" hangingPunct="1">
              <a:lnSpc>
                <a:spcPct val="107000"/>
              </a:lnSpc>
              <a:spcBef>
                <a:spcPts val="0"/>
              </a:spcBef>
              <a:spcAft>
                <a:spcPts val="0"/>
              </a:spcAft>
              <a:buClrTx/>
              <a:buSzTx/>
              <a:buFont typeface="+mj-lt"/>
              <a:buAutoNum type="romanUcPeriod" startAt="2"/>
              <a:tabLst/>
              <a:defRPr/>
            </a:pPr>
            <a:r>
              <a:rPr lang="en-US" sz="1800" dirty="0">
                <a:effectLst/>
                <a:latin typeface="Calibri" panose="020F0502020204030204" pitchFamily="34" charset="0"/>
                <a:ea typeface="Calibri" panose="020F0502020204030204" pitchFamily="34" charset="0"/>
                <a:cs typeface="Calibri" panose="020F0502020204030204" pitchFamily="34" charset="0"/>
              </a:rPr>
              <a:t>Activity 5 – Food Choices (next slide)</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2BC860B1-8AAF-4253-9CFD-F8FFA5D93602}" type="slidenum">
              <a:rPr lang="en-US" smtClean="0"/>
              <a:t>4</a:t>
            </a:fld>
            <a:endParaRPr lang="en-US"/>
          </a:p>
        </p:txBody>
      </p:sp>
    </p:spTree>
    <p:extLst>
      <p:ext uri="{BB962C8B-B14F-4D97-AF65-F5344CB8AC3E}">
        <p14:creationId xmlns:p14="http://schemas.microsoft.com/office/powerpoint/2010/main" val="1319280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Calibri" panose="020F0502020204030204" pitchFamily="34" charset="0"/>
              </a:rPr>
              <a:t>Activity 5 – Food Choices</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Supplies</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Magnetic MyPlate, from curriculum kit</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Magnetic Foods, from curriculum kit</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A magnetic surface</a:t>
            </a:r>
          </a:p>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Calibri" panose="020F0502020204030204" pitchFamily="34" charset="0"/>
                <a:ea typeface="Calibri" panose="020F0502020204030204" pitchFamily="34" charset="0"/>
                <a:cs typeface="Calibri" panose="020F0502020204030204" pitchFamily="34" charset="0"/>
              </a:rPr>
              <a:t>Room for students to gather around the magnetic surface</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Instructions</a:t>
            </a:r>
          </a:p>
          <a:p>
            <a:pPr marL="342900" marR="0" lvl="0" indent="-3429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Display the Magnetic MyPlate on the magnetic surface.</a:t>
            </a:r>
          </a:p>
          <a:p>
            <a:pPr marL="342900" marR="0" lvl="0" indent="-3429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Explain to students what MyPlate is – a way to remind us to eat from each food group at every meal.</a:t>
            </a:r>
          </a:p>
          <a:p>
            <a:pPr marL="342900" marR="0" lvl="0" indent="-3429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Show students that each color is a food group and explain how much of our plate should be fruits, vegetables, protein, grains, and dairy. Ask them to tell you a favorite food from each food group as you discuss MyPlate.</a:t>
            </a:r>
          </a:p>
          <a:p>
            <a:pPr marL="342900" marR="0" lvl="0" indent="-3429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Show students the Magnetic Foods and, for each one, ask what food group it is in. Place the food in the correct food group. Remind students that a lot of healthy foods are crunchy (carrots, apples, etc.) and it would be hard to eat them if we have mouth pain or missing teeth.</a:t>
            </a:r>
          </a:p>
          <a:p>
            <a:pPr marL="342900" marR="0" lvl="0" indent="-3429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For the sugary foods and drink (candy, donut, soda pop), remind students how sugary foods and drinks are not healthy for teeth.</a:t>
            </a:r>
          </a:p>
          <a:p>
            <a:endParaRPr lang="en-US" dirty="0"/>
          </a:p>
        </p:txBody>
      </p:sp>
      <p:sp>
        <p:nvSpPr>
          <p:cNvPr id="4" name="Slide Number Placeholder 3"/>
          <p:cNvSpPr>
            <a:spLocks noGrp="1"/>
          </p:cNvSpPr>
          <p:nvPr>
            <p:ph type="sldNum" sz="quarter" idx="5"/>
          </p:nvPr>
        </p:nvSpPr>
        <p:spPr/>
        <p:txBody>
          <a:bodyPr/>
          <a:lstStyle/>
          <a:p>
            <a:fld id="{2BC860B1-8AAF-4253-9CFD-F8FFA5D93602}" type="slidenum">
              <a:rPr lang="en-US" smtClean="0"/>
              <a:t>5</a:t>
            </a:fld>
            <a:endParaRPr lang="en-US"/>
          </a:p>
        </p:txBody>
      </p:sp>
    </p:spTree>
    <p:extLst>
      <p:ext uri="{BB962C8B-B14F-4D97-AF65-F5344CB8AC3E}">
        <p14:creationId xmlns:p14="http://schemas.microsoft.com/office/powerpoint/2010/main" val="2712642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romanUcPeriod" startAt="4"/>
            </a:pPr>
            <a:r>
              <a:rPr lang="en-US" sz="1100" dirty="0">
                <a:effectLst/>
                <a:latin typeface="Calibri" panose="020F0502020204030204" pitchFamily="34" charset="0"/>
                <a:ea typeface="Calibri" panose="020F0502020204030204" pitchFamily="34" charset="0"/>
                <a:cs typeface="Calibri" panose="020F0502020204030204" pitchFamily="34" charset="0"/>
              </a:rPr>
              <a:t>What’s in Your Drink?</a:t>
            </a:r>
          </a:p>
          <a:p>
            <a:pPr marL="742950" marR="0" lvl="1" indent="-285750">
              <a:lnSpc>
                <a:spcPct val="107000"/>
              </a:lnSpc>
              <a:spcBef>
                <a:spcPts val="0"/>
              </a:spcBef>
              <a:spcAft>
                <a:spcPts val="0"/>
              </a:spcAft>
              <a:buFont typeface="+mj-lt"/>
              <a:buAutoNum type="alphaLcPeriod"/>
            </a:pPr>
            <a:r>
              <a:rPr lang="en-US" sz="1100" dirty="0">
                <a:effectLst/>
                <a:latin typeface="Calibri" panose="020F0502020204030204" pitchFamily="34" charset="0"/>
                <a:ea typeface="Calibri" panose="020F0502020204030204" pitchFamily="34" charset="0"/>
                <a:cs typeface="Calibri" panose="020F0502020204030204" pitchFamily="34" charset="0"/>
              </a:rPr>
              <a:t>Play video 3 – What’s in Your Drink?</a:t>
            </a:r>
          </a:p>
          <a:p>
            <a:pPr marL="742950" marR="0" lvl="1" indent="-285750">
              <a:lnSpc>
                <a:spcPct val="107000"/>
              </a:lnSpc>
              <a:spcBef>
                <a:spcPts val="0"/>
              </a:spcBef>
              <a:spcAft>
                <a:spcPts val="0"/>
              </a:spcAft>
              <a:buFont typeface="+mj-lt"/>
              <a:buAutoNum type="alphaLcPeriod"/>
            </a:pPr>
            <a:r>
              <a:rPr lang="en-US" sz="1100" dirty="0">
                <a:effectLst/>
                <a:latin typeface="Calibri" panose="020F0502020204030204" pitchFamily="34" charset="0"/>
                <a:ea typeface="Calibri" panose="020F0502020204030204" pitchFamily="34" charset="0"/>
                <a:cs typeface="Calibri" panose="020F0502020204030204" pitchFamily="34" charset="0"/>
              </a:rPr>
              <a:t>Discuss what Manny said about the things in soda pop – water, gas (bubbles), and syrup.</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6</a:t>
            </a:fld>
            <a:endParaRPr lang="en-US"/>
          </a:p>
        </p:txBody>
      </p:sp>
    </p:spTree>
    <p:extLst>
      <p:ext uri="{BB962C8B-B14F-4D97-AF65-F5344CB8AC3E}">
        <p14:creationId xmlns:p14="http://schemas.microsoft.com/office/powerpoint/2010/main" val="3566836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Soda Pop</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Each type of soda pop has a different recipe.</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What kinds of soda pop do you know about? (Coke, Mountain Dew, etc.)</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These all have lots of sugar. What does sugar do in our mouth? (feeds the bacteria, makes acid)</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How can we keep this sugar out of our mouth and our body? (Don’t drink soda pop)</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What should we drink instead? (water, milk)</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7</a:t>
            </a:fld>
            <a:endParaRPr lang="en-US"/>
          </a:p>
        </p:txBody>
      </p:sp>
    </p:spTree>
    <p:extLst>
      <p:ext uri="{BB962C8B-B14F-4D97-AF65-F5344CB8AC3E}">
        <p14:creationId xmlns:p14="http://schemas.microsoft.com/office/powerpoint/2010/main" val="3422316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Juice</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Juice comes from squeezing the liquid our of fruits and sometimes vegetables</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Fruit juice has a lot of sugar, but not as much as soda pop.</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If we drink juice, it should only be a little bit and not very often.</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8</a:t>
            </a:fld>
            <a:endParaRPr lang="en-US"/>
          </a:p>
        </p:txBody>
      </p:sp>
    </p:spTree>
    <p:extLst>
      <p:ext uri="{BB962C8B-B14F-4D97-AF65-F5344CB8AC3E}">
        <p14:creationId xmlns:p14="http://schemas.microsoft.com/office/powerpoint/2010/main" val="178413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mj-lt"/>
              <a:buAutoNum type="alphaLcPeriod"/>
            </a:pPr>
            <a:r>
              <a:rPr lang="en-US" sz="1200" dirty="0">
                <a:effectLst/>
                <a:latin typeface="Calibri" panose="020F0502020204030204" pitchFamily="34" charset="0"/>
                <a:ea typeface="Calibri" panose="020F0502020204030204" pitchFamily="34" charset="0"/>
                <a:cs typeface="Calibri" panose="020F0502020204030204" pitchFamily="34" charset="0"/>
              </a:rPr>
              <a:t>Milk</a:t>
            </a:r>
          </a:p>
          <a:p>
            <a:pPr marL="1143000" marR="0" lvl="2" indent="-228600">
              <a:lnSpc>
                <a:spcPct val="107000"/>
              </a:lnSpc>
              <a:spcBef>
                <a:spcPts val="0"/>
              </a:spcBef>
              <a:spcAft>
                <a:spcPts val="0"/>
              </a:spcAft>
              <a:buFont typeface="+mj-lt"/>
              <a:buAutoNum type="romanLcPeriod"/>
            </a:pPr>
            <a:r>
              <a:rPr lang="en-US" sz="1200" dirty="0">
                <a:effectLst/>
                <a:latin typeface="Calibri" panose="020F0502020204030204" pitchFamily="34" charset="0"/>
                <a:ea typeface="Calibri" panose="020F0502020204030204" pitchFamily="34" charset="0"/>
                <a:cs typeface="Calibri" panose="020F0502020204030204" pitchFamily="34" charset="0"/>
              </a:rPr>
              <a:t>Dairy milk and other types of milk (soy, almond, etc.) have calcium</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Calcium is good for strong bones and teeth.</a:t>
            </a:r>
          </a:p>
          <a:p>
            <a:pPr marL="1600200" marR="0" lvl="3" indent="-228600">
              <a:lnSpc>
                <a:spcPct val="107000"/>
              </a:lnSpc>
              <a:spcBef>
                <a:spcPts val="0"/>
              </a:spcBef>
              <a:spcAft>
                <a:spcPts val="0"/>
              </a:spcAft>
              <a:buFont typeface="+mj-lt"/>
              <a:buAutoNum type="arabicPeriod"/>
            </a:pPr>
            <a:r>
              <a:rPr lang="en-US" sz="1200" dirty="0">
                <a:effectLst/>
                <a:latin typeface="Calibri" panose="020F0502020204030204" pitchFamily="34" charset="0"/>
                <a:ea typeface="Calibri" panose="020F0502020204030204" pitchFamily="34" charset="0"/>
                <a:cs typeface="Calibri" panose="020F0502020204030204" pitchFamily="34" charset="0"/>
              </a:rPr>
              <a:t>But they also have a little sugar, so we don’t want that sugar feeding our bacteria all the time. Stick to milk at meals only.</a:t>
            </a:r>
          </a:p>
          <a:p>
            <a:endParaRPr lang="en-US" dirty="0"/>
          </a:p>
        </p:txBody>
      </p:sp>
      <p:sp>
        <p:nvSpPr>
          <p:cNvPr id="4" name="Slide Number Placeholder 3"/>
          <p:cNvSpPr>
            <a:spLocks noGrp="1"/>
          </p:cNvSpPr>
          <p:nvPr>
            <p:ph type="sldNum" sz="quarter" idx="5"/>
          </p:nvPr>
        </p:nvSpPr>
        <p:spPr/>
        <p:txBody>
          <a:bodyPr/>
          <a:lstStyle/>
          <a:p>
            <a:fld id="{E69579CF-FED9-4CD7-A61A-A4CE6754B289}" type="slidenum">
              <a:rPr lang="en-US" smtClean="0"/>
              <a:t>9</a:t>
            </a:fld>
            <a:endParaRPr lang="en-US"/>
          </a:p>
        </p:txBody>
      </p:sp>
    </p:spTree>
    <p:extLst>
      <p:ext uri="{BB962C8B-B14F-4D97-AF65-F5344CB8AC3E}">
        <p14:creationId xmlns:p14="http://schemas.microsoft.com/office/powerpoint/2010/main" val="14270121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Graphic 1" descr="Bubbles">
            <a:extLst>
              <a:ext uri="{FF2B5EF4-FFF2-40B4-BE49-F238E27FC236}">
                <a16:creationId xmlns:a16="http://schemas.microsoft.com/office/drawing/2014/main" id="{70549DDC-CE26-4D62-843D-4B1ACD5B28E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3" name="Graphic 2" descr="Dental Care">
            <a:extLst>
              <a:ext uri="{FF2B5EF4-FFF2-40B4-BE49-F238E27FC236}">
                <a16:creationId xmlns:a16="http://schemas.microsoft.com/office/drawing/2014/main" id="{7A569C05-EF1E-49C2-B443-4D6AE611207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75977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EFD483-87E4-4CD2-A542-A23ACF437603}"/>
              </a:ext>
            </a:extLst>
          </p:cNvPr>
          <p:cNvSpPr/>
          <p:nvPr userDrawn="1"/>
        </p:nvSpPr>
        <p:spPr>
          <a:xfrm>
            <a:off x="0" y="-36035"/>
            <a:ext cx="9144000" cy="541432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1122363"/>
            <a:ext cx="7772400" cy="2387600"/>
          </a:xfr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Graphic 4" descr="Bubbles">
            <a:extLst>
              <a:ext uri="{FF2B5EF4-FFF2-40B4-BE49-F238E27FC236}">
                <a16:creationId xmlns:a16="http://schemas.microsoft.com/office/drawing/2014/main" id="{0789A304-5092-4B0A-BB77-1217ED67539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3839" y="-674345"/>
            <a:ext cx="1924382" cy="1924382"/>
          </a:xfrm>
          <a:prstGeom prst="rect">
            <a:avLst/>
          </a:prstGeom>
        </p:spPr>
      </p:pic>
      <p:pic>
        <p:nvPicPr>
          <p:cNvPr id="6" name="Graphic 5" descr="Dental Care">
            <a:extLst>
              <a:ext uri="{FF2B5EF4-FFF2-40B4-BE49-F238E27FC236}">
                <a16:creationId xmlns:a16="http://schemas.microsoft.com/office/drawing/2014/main" id="{CCE26516-42BD-4211-B084-A1ADD8CCA37F}"/>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264954" y="985504"/>
            <a:ext cx="529066" cy="529066"/>
          </a:xfrm>
          <a:prstGeom prst="rect">
            <a:avLst/>
          </a:prstGeom>
        </p:spPr>
      </p:pic>
    </p:spTree>
    <p:extLst>
      <p:ext uri="{BB962C8B-B14F-4D97-AF65-F5344CB8AC3E}">
        <p14:creationId xmlns:p14="http://schemas.microsoft.com/office/powerpoint/2010/main" val="1058990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0E2318-B658-448F-91F9-DE1089B39205}"/>
              </a:ext>
            </a:extLst>
          </p:cNvPr>
          <p:cNvSpPr/>
          <p:nvPr userDrawn="1"/>
        </p:nvSpPr>
        <p:spPr>
          <a:xfrm>
            <a:off x="0" y="0"/>
            <a:ext cx="9144000" cy="1524000"/>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80340" y="99218"/>
            <a:ext cx="8783320" cy="1325563"/>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Graphic 4" descr="Bubbles">
            <a:extLst>
              <a:ext uri="{FF2B5EF4-FFF2-40B4-BE49-F238E27FC236}">
                <a16:creationId xmlns:a16="http://schemas.microsoft.com/office/drawing/2014/main" id="{36C02BCB-CA04-4AAA-97AF-C14E4B0542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6" name="Graphic 5" descr="Dental Care">
            <a:extLst>
              <a:ext uri="{FF2B5EF4-FFF2-40B4-BE49-F238E27FC236}">
                <a16:creationId xmlns:a16="http://schemas.microsoft.com/office/drawing/2014/main" id="{6EB68A03-DE6D-4E4F-95CB-134D75CF463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564917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6E4F07-9A1A-4F14-B2AC-60F90A407F89}"/>
              </a:ext>
            </a:extLst>
          </p:cNvPr>
          <p:cNvSpPr/>
          <p:nvPr userDrawn="1"/>
        </p:nvSpPr>
        <p:spPr>
          <a:xfrm>
            <a:off x="0" y="0"/>
            <a:ext cx="9144000" cy="1524000"/>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62560" y="99218"/>
            <a:ext cx="8818880" cy="1325563"/>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Graphic 5" descr="Bubbles">
            <a:extLst>
              <a:ext uri="{FF2B5EF4-FFF2-40B4-BE49-F238E27FC236}">
                <a16:creationId xmlns:a16="http://schemas.microsoft.com/office/drawing/2014/main" id="{F709FD74-97D5-4A17-B15F-400615DDDA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8" name="Graphic 7" descr="Dental Care">
            <a:extLst>
              <a:ext uri="{FF2B5EF4-FFF2-40B4-BE49-F238E27FC236}">
                <a16:creationId xmlns:a16="http://schemas.microsoft.com/office/drawing/2014/main" id="{F9AAB64C-3D1D-4948-8320-2ABE4EF96E9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604032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lvl1pPr algn="ct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Graphic 6" descr="Bubbles">
            <a:extLst>
              <a:ext uri="{FF2B5EF4-FFF2-40B4-BE49-F238E27FC236}">
                <a16:creationId xmlns:a16="http://schemas.microsoft.com/office/drawing/2014/main" id="{FE1B0123-4D4E-4982-8EFE-2898C948DE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8" name="Graphic 7" descr="Dental Care">
            <a:extLst>
              <a:ext uri="{FF2B5EF4-FFF2-40B4-BE49-F238E27FC236}">
                <a16:creationId xmlns:a16="http://schemas.microsoft.com/office/drawing/2014/main" id="{0BCC53EA-4D72-4CC4-B5FF-B158E4D2A86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478993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en-US" dirty="0"/>
              <a:t>Click to edit Master title style</a:t>
            </a:r>
          </a:p>
        </p:txBody>
      </p:sp>
      <p:pic>
        <p:nvPicPr>
          <p:cNvPr id="3" name="Graphic 2" descr="Bubbles">
            <a:extLst>
              <a:ext uri="{FF2B5EF4-FFF2-40B4-BE49-F238E27FC236}">
                <a16:creationId xmlns:a16="http://schemas.microsoft.com/office/drawing/2014/main" id="{4638AB58-060A-44C9-A888-FE4490E6B7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4" name="Graphic 3" descr="Dental Care">
            <a:extLst>
              <a:ext uri="{FF2B5EF4-FFF2-40B4-BE49-F238E27FC236}">
                <a16:creationId xmlns:a16="http://schemas.microsoft.com/office/drawing/2014/main" id="{E68D5530-E304-420D-98CC-0C97DB71C7B4}"/>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2601180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6AACFB0-0F6C-419F-8ED5-D4F89BE80BFB}"/>
              </a:ext>
            </a:extLst>
          </p:cNvPr>
          <p:cNvSpPr/>
          <p:nvPr userDrawn="1"/>
        </p:nvSpPr>
        <p:spPr>
          <a:xfrm>
            <a:off x="-1" y="0"/>
            <a:ext cx="3887391" cy="685799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7200"/>
            <a:ext cx="2949178" cy="1600200"/>
          </a:xfrm>
        </p:spPr>
        <p:txBody>
          <a:bodyPr anchor="b"/>
          <a:lstStyle>
            <a:lvl1pPr>
              <a:defRPr sz="32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6" name="Graphic 5" descr="Bubbles">
            <a:extLst>
              <a:ext uri="{FF2B5EF4-FFF2-40B4-BE49-F238E27FC236}">
                <a16:creationId xmlns:a16="http://schemas.microsoft.com/office/drawing/2014/main" id="{FC35472C-B016-44A3-9B3E-B2000C74CC6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7" name="Graphic 6" descr="Dental Care">
            <a:extLst>
              <a:ext uri="{FF2B5EF4-FFF2-40B4-BE49-F238E27FC236}">
                <a16:creationId xmlns:a16="http://schemas.microsoft.com/office/drawing/2014/main" id="{A0C242D2-C2D2-45FA-9036-6C245158975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751016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D33E261-36C3-4BFE-982A-C8CC41A761E7}"/>
              </a:ext>
            </a:extLst>
          </p:cNvPr>
          <p:cNvSpPr/>
          <p:nvPr userDrawn="1"/>
        </p:nvSpPr>
        <p:spPr>
          <a:xfrm>
            <a:off x="-1" y="0"/>
            <a:ext cx="3887391" cy="6857999"/>
          </a:xfrm>
          <a:prstGeom prst="rect">
            <a:avLst/>
          </a:prstGeom>
          <a:solidFill>
            <a:srgbClr val="6CB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9841" y="457200"/>
            <a:ext cx="2949178" cy="1600200"/>
          </a:xfrm>
        </p:spPr>
        <p:txBody>
          <a:bodyPr anchor="b"/>
          <a:lstStyle>
            <a:lvl1pPr>
              <a:defRPr sz="320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6" name="Graphic 5" descr="Bubbles">
            <a:extLst>
              <a:ext uri="{FF2B5EF4-FFF2-40B4-BE49-F238E27FC236}">
                <a16:creationId xmlns:a16="http://schemas.microsoft.com/office/drawing/2014/main" id="{EFDD8350-3AF6-4EAF-B8D2-38AAAAA31FC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7640" y="5214772"/>
            <a:ext cx="1924382" cy="1924382"/>
          </a:xfrm>
          <a:prstGeom prst="rect">
            <a:avLst/>
          </a:prstGeom>
        </p:spPr>
      </p:pic>
      <p:pic>
        <p:nvPicPr>
          <p:cNvPr id="7" name="Graphic 6" descr="Dental Care">
            <a:extLst>
              <a:ext uri="{FF2B5EF4-FFF2-40B4-BE49-F238E27FC236}">
                <a16:creationId xmlns:a16="http://schemas.microsoft.com/office/drawing/2014/main" id="{C4F4DABC-4548-468B-B6EC-AE15F8F1862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326825">
            <a:off x="1570513" y="6151904"/>
            <a:ext cx="529066" cy="529066"/>
          </a:xfrm>
          <a:prstGeom prst="rect">
            <a:avLst/>
          </a:prstGeom>
        </p:spPr>
      </p:pic>
    </p:spTree>
    <p:extLst>
      <p:ext uri="{BB962C8B-B14F-4D97-AF65-F5344CB8AC3E}">
        <p14:creationId xmlns:p14="http://schemas.microsoft.com/office/powerpoint/2010/main" val="1751615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descr="A close up of a sign&#10;&#10;Description automatically generated">
            <a:extLst>
              <a:ext uri="{FF2B5EF4-FFF2-40B4-BE49-F238E27FC236}">
                <a16:creationId xmlns:a16="http://schemas.microsoft.com/office/drawing/2014/main" id="{2B778937-AC85-4E83-AEA2-B773CDAB9FB5}"/>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6746240" y="5872098"/>
            <a:ext cx="1823720" cy="609729"/>
          </a:xfrm>
          <a:prstGeom prst="rect">
            <a:avLst/>
          </a:prstGeom>
        </p:spPr>
      </p:pic>
    </p:spTree>
    <p:extLst>
      <p:ext uri="{BB962C8B-B14F-4D97-AF65-F5344CB8AC3E}">
        <p14:creationId xmlns:p14="http://schemas.microsoft.com/office/powerpoint/2010/main" val="420154652"/>
      </p:ext>
    </p:extLst>
  </p:cSld>
  <p:clrMap bg1="lt1" tx1="dk1" bg2="lt2" tx2="dk2" accent1="accent1" accent2="accent2" accent3="accent3" accent4="accent4" accent5="accent5" accent6="accent6" hlink="hlink" folHlink="folHlink"/>
  <p:sldLayoutIdLst>
    <p:sldLayoutId id="2147483667" r:id="rId1"/>
    <p:sldLayoutId id="2147483661" r:id="rId2"/>
    <p:sldLayoutId id="2147483662"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4.svg"/><Relationship Id="rId4" Type="http://schemas.openxmlformats.org/officeDocument/2006/relationships/image" Target="../media/image12.png"/><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47E280D-E315-4EB3-9D59-EA531AF96CCE}"/>
              </a:ext>
            </a:extLst>
          </p:cNvPr>
          <p:cNvSpPr/>
          <p:nvPr/>
        </p:nvSpPr>
        <p:spPr>
          <a:xfrm>
            <a:off x="-9011" y="4929437"/>
            <a:ext cx="9153010" cy="1924382"/>
          </a:xfrm>
          <a:custGeom>
            <a:avLst/>
            <a:gdLst>
              <a:gd name="connsiteX0" fmla="*/ 0 w 9144001"/>
              <a:gd name="connsiteY0" fmla="*/ 0 h 2670210"/>
              <a:gd name="connsiteX1" fmla="*/ 9144001 w 9144001"/>
              <a:gd name="connsiteY1" fmla="*/ 0 h 2670210"/>
              <a:gd name="connsiteX2" fmla="*/ 9144001 w 9144001"/>
              <a:gd name="connsiteY2" fmla="*/ 2670210 h 2670210"/>
              <a:gd name="connsiteX3" fmla="*/ 0 w 9144001"/>
              <a:gd name="connsiteY3" fmla="*/ 2670210 h 2670210"/>
              <a:gd name="connsiteX4" fmla="*/ 0 w 9144001"/>
              <a:gd name="connsiteY4" fmla="*/ 0 h 2670210"/>
              <a:gd name="connsiteX0" fmla="*/ 0 w 9153010"/>
              <a:gd name="connsiteY0" fmla="*/ 9009 h 2670210"/>
              <a:gd name="connsiteX1" fmla="*/ 9153010 w 9153010"/>
              <a:gd name="connsiteY1" fmla="*/ 0 h 2670210"/>
              <a:gd name="connsiteX2" fmla="*/ 9153010 w 9153010"/>
              <a:gd name="connsiteY2" fmla="*/ 2670210 h 2670210"/>
              <a:gd name="connsiteX3" fmla="*/ 9009 w 9153010"/>
              <a:gd name="connsiteY3" fmla="*/ 2670210 h 2670210"/>
              <a:gd name="connsiteX4" fmla="*/ 0 w 9153010"/>
              <a:gd name="connsiteY4" fmla="*/ 9009 h 2670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3010" h="2670210">
                <a:moveTo>
                  <a:pt x="0" y="9009"/>
                </a:moveTo>
                <a:lnTo>
                  <a:pt x="9153010" y="0"/>
                </a:lnTo>
                <a:lnTo>
                  <a:pt x="9153010" y="2670210"/>
                </a:lnTo>
                <a:lnTo>
                  <a:pt x="9009" y="2670210"/>
                </a:lnTo>
                <a:lnTo>
                  <a:pt x="0" y="9009"/>
                </a:lnTo>
                <a:close/>
              </a:path>
            </a:pathLst>
          </a:custGeom>
          <a:solidFill>
            <a:srgbClr val="2D50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plate, drawing&#10;&#10;Description automatically generated">
            <a:extLst>
              <a:ext uri="{FF2B5EF4-FFF2-40B4-BE49-F238E27FC236}">
                <a16:creationId xmlns:a16="http://schemas.microsoft.com/office/drawing/2014/main" id="{069A7A85-B4DE-41DD-B6D1-1C9B95EAC8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706" y="454934"/>
            <a:ext cx="6058586" cy="3029294"/>
          </a:xfrm>
          <a:prstGeom prst="rect">
            <a:avLst/>
          </a:prstGeom>
          <a:effectLst>
            <a:outerShdw blurRad="50800" dist="38100" dir="5400000" algn="t" rotWithShape="0">
              <a:prstClr val="black">
                <a:alpha val="21000"/>
              </a:prstClr>
            </a:outerShdw>
          </a:effectLst>
        </p:spPr>
      </p:pic>
      <p:sp>
        <p:nvSpPr>
          <p:cNvPr id="9" name="TextBox 8">
            <a:extLst>
              <a:ext uri="{FF2B5EF4-FFF2-40B4-BE49-F238E27FC236}">
                <a16:creationId xmlns:a16="http://schemas.microsoft.com/office/drawing/2014/main" id="{7FAA55A9-7A6D-49D5-9D96-B3C80FA15C38}"/>
              </a:ext>
            </a:extLst>
          </p:cNvPr>
          <p:cNvSpPr txBox="1"/>
          <p:nvPr/>
        </p:nvSpPr>
        <p:spPr>
          <a:xfrm>
            <a:off x="2691960" y="3705459"/>
            <a:ext cx="3760078" cy="461665"/>
          </a:xfrm>
          <a:prstGeom prst="rect">
            <a:avLst/>
          </a:prstGeom>
          <a:noFill/>
        </p:spPr>
        <p:txBody>
          <a:bodyPr wrap="square" rtlCol="0">
            <a:spAutoFit/>
          </a:bodyPr>
          <a:lstStyle/>
          <a:p>
            <a:pPr algn="ctr"/>
            <a:r>
              <a:rPr lang="en-US" sz="2400" dirty="0">
                <a:solidFill>
                  <a:srgbClr val="2D5077"/>
                </a:solidFill>
                <a:latin typeface="Arial Black" panose="020B0A04020102020204" pitchFamily="34" charset="0"/>
                <a:cs typeface="Arial" panose="020B0604020202020204" pitchFamily="34" charset="0"/>
              </a:rPr>
              <a:t>Second Grade</a:t>
            </a:r>
          </a:p>
        </p:txBody>
      </p:sp>
      <p:pic>
        <p:nvPicPr>
          <p:cNvPr id="15" name="Picture 14" descr="A picture containing drawing&#10;&#10;Description automatically generated">
            <a:extLst>
              <a:ext uri="{FF2B5EF4-FFF2-40B4-BE49-F238E27FC236}">
                <a16:creationId xmlns:a16="http://schemas.microsoft.com/office/drawing/2014/main" id="{A3A2E1E6-C6DA-4CA6-879C-59171F7C94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137" y="5223219"/>
            <a:ext cx="2483704" cy="931389"/>
          </a:xfrm>
          <a:prstGeom prst="rect">
            <a:avLst/>
          </a:prstGeom>
        </p:spPr>
      </p:pic>
      <p:sp>
        <p:nvSpPr>
          <p:cNvPr id="16" name="TextBox 15">
            <a:extLst>
              <a:ext uri="{FF2B5EF4-FFF2-40B4-BE49-F238E27FC236}">
                <a16:creationId xmlns:a16="http://schemas.microsoft.com/office/drawing/2014/main" id="{A77C6715-ABCE-49E8-A44A-76ECC067AE2A}"/>
              </a:ext>
            </a:extLst>
          </p:cNvPr>
          <p:cNvSpPr txBox="1"/>
          <p:nvPr/>
        </p:nvSpPr>
        <p:spPr>
          <a:xfrm>
            <a:off x="-9011" y="6249588"/>
            <a:ext cx="9144001" cy="338554"/>
          </a:xfrm>
          <a:prstGeom prst="rect">
            <a:avLst/>
          </a:prstGeom>
          <a:noFill/>
        </p:spPr>
        <p:txBody>
          <a:bodyPr wrap="square" rtlCol="0">
            <a:spAutoFit/>
          </a:bodyPr>
          <a:lstStyle/>
          <a:p>
            <a:pPr algn="ctr"/>
            <a:r>
              <a:rPr lang="en-US" sz="1600" dirty="0">
                <a:solidFill>
                  <a:schemeClr val="bg1"/>
                </a:solidFill>
                <a:latin typeface="Arial" panose="020B0604020202020204" pitchFamily="34" charset="0"/>
                <a:cs typeface="Arial" panose="020B0604020202020204" pitchFamily="34" charset="0"/>
              </a:rPr>
              <a:t>Developed by McMillen Health</a:t>
            </a:r>
          </a:p>
        </p:txBody>
      </p:sp>
      <p:pic>
        <p:nvPicPr>
          <p:cNvPr id="19" name="Graphic 18" descr="Bubbles">
            <a:extLst>
              <a:ext uri="{FF2B5EF4-FFF2-40B4-BE49-F238E27FC236}">
                <a16:creationId xmlns:a16="http://schemas.microsoft.com/office/drawing/2014/main" id="{F51E7A5A-10B0-4929-9ED7-CF380321FB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95864" y="3190446"/>
            <a:ext cx="2295333" cy="2295333"/>
          </a:xfrm>
          <a:prstGeom prst="rect">
            <a:avLst/>
          </a:prstGeom>
        </p:spPr>
      </p:pic>
      <p:pic>
        <p:nvPicPr>
          <p:cNvPr id="20" name="Graphic 19" descr="Bubbles">
            <a:extLst>
              <a:ext uri="{FF2B5EF4-FFF2-40B4-BE49-F238E27FC236}">
                <a16:creationId xmlns:a16="http://schemas.microsoft.com/office/drawing/2014/main" id="{F6533BFA-18CC-4C8F-84B6-2EAB299237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3839" y="-674345"/>
            <a:ext cx="1924382" cy="1924382"/>
          </a:xfrm>
          <a:prstGeom prst="rect">
            <a:avLst/>
          </a:prstGeom>
        </p:spPr>
      </p:pic>
      <p:pic>
        <p:nvPicPr>
          <p:cNvPr id="22" name="Graphic 21" descr="Dental Care">
            <a:extLst>
              <a:ext uri="{FF2B5EF4-FFF2-40B4-BE49-F238E27FC236}">
                <a16:creationId xmlns:a16="http://schemas.microsoft.com/office/drawing/2014/main" id="{DF599227-7377-42E1-8A2B-B2F37854F94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0326825">
            <a:off x="402060" y="3085063"/>
            <a:ext cx="742088" cy="742088"/>
          </a:xfrm>
          <a:prstGeom prst="rect">
            <a:avLst/>
          </a:prstGeom>
        </p:spPr>
      </p:pic>
      <p:pic>
        <p:nvPicPr>
          <p:cNvPr id="24" name="Graphic 23" descr="Tooth">
            <a:extLst>
              <a:ext uri="{FF2B5EF4-FFF2-40B4-BE49-F238E27FC236}">
                <a16:creationId xmlns:a16="http://schemas.microsoft.com/office/drawing/2014/main" id="{A1261CE9-0315-416D-AA03-63D515E9D8A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886385">
            <a:off x="8466759" y="2925594"/>
            <a:ext cx="529702" cy="529702"/>
          </a:xfrm>
          <a:prstGeom prst="rect">
            <a:avLst/>
          </a:prstGeom>
        </p:spPr>
      </p:pic>
      <p:pic>
        <p:nvPicPr>
          <p:cNvPr id="32" name="Graphic 31" descr="Tooth">
            <a:extLst>
              <a:ext uri="{FF2B5EF4-FFF2-40B4-BE49-F238E27FC236}">
                <a16:creationId xmlns:a16="http://schemas.microsoft.com/office/drawing/2014/main" id="{015E1A7B-0D6A-475C-A24B-B65C75E72D2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731263">
            <a:off x="1042360" y="39776"/>
            <a:ext cx="421857" cy="421857"/>
          </a:xfrm>
          <a:prstGeom prst="rect">
            <a:avLst/>
          </a:prstGeom>
        </p:spPr>
      </p:pic>
      <p:grpSp>
        <p:nvGrpSpPr>
          <p:cNvPr id="14" name="Group 13">
            <a:extLst>
              <a:ext uri="{FF2B5EF4-FFF2-40B4-BE49-F238E27FC236}">
                <a16:creationId xmlns:a16="http://schemas.microsoft.com/office/drawing/2014/main" id="{3D445C0F-4722-41F5-9A5B-40BEDE8597F0}"/>
              </a:ext>
            </a:extLst>
          </p:cNvPr>
          <p:cNvGrpSpPr/>
          <p:nvPr/>
        </p:nvGrpSpPr>
        <p:grpSpPr>
          <a:xfrm>
            <a:off x="3330148" y="3619656"/>
            <a:ext cx="2483704" cy="631370"/>
            <a:chOff x="3330148" y="3619656"/>
            <a:chExt cx="2483704" cy="631370"/>
          </a:xfrm>
        </p:grpSpPr>
        <p:cxnSp>
          <p:nvCxnSpPr>
            <p:cNvPr id="18" name="Straight Connector 17">
              <a:extLst>
                <a:ext uri="{FF2B5EF4-FFF2-40B4-BE49-F238E27FC236}">
                  <a16:creationId xmlns:a16="http://schemas.microsoft.com/office/drawing/2014/main" id="{1A571C59-F735-4238-9F80-911EE0B04F97}"/>
                </a:ext>
              </a:extLst>
            </p:cNvPr>
            <p:cNvCxnSpPr>
              <a:cxnSpLocks/>
            </p:cNvCxnSpPr>
            <p:nvPr/>
          </p:nvCxnSpPr>
          <p:spPr>
            <a:xfrm>
              <a:off x="3330148" y="4251026"/>
              <a:ext cx="2483704" cy="0"/>
            </a:xfrm>
            <a:prstGeom prst="line">
              <a:avLst/>
            </a:prstGeom>
            <a:ln w="38100">
              <a:solidFill>
                <a:srgbClr val="FFF200"/>
              </a:solidFill>
            </a:ln>
          </p:spPr>
          <p:style>
            <a:lnRef idx="1">
              <a:schemeClr val="accent4"/>
            </a:lnRef>
            <a:fillRef idx="0">
              <a:schemeClr val="accent4"/>
            </a:fillRef>
            <a:effectRef idx="0">
              <a:schemeClr val="accent4"/>
            </a:effectRef>
            <a:fontRef idx="minor">
              <a:schemeClr val="tx1"/>
            </a:fontRef>
          </p:style>
        </p:cxnSp>
        <p:cxnSp>
          <p:nvCxnSpPr>
            <p:cNvPr id="21" name="Straight Connector 20">
              <a:extLst>
                <a:ext uri="{FF2B5EF4-FFF2-40B4-BE49-F238E27FC236}">
                  <a16:creationId xmlns:a16="http://schemas.microsoft.com/office/drawing/2014/main" id="{3CE99BE0-4B93-4F2B-B3EF-3C99557831DF}"/>
                </a:ext>
              </a:extLst>
            </p:cNvPr>
            <p:cNvCxnSpPr>
              <a:cxnSpLocks/>
            </p:cNvCxnSpPr>
            <p:nvPr/>
          </p:nvCxnSpPr>
          <p:spPr>
            <a:xfrm>
              <a:off x="3330148" y="3619656"/>
              <a:ext cx="2483704" cy="0"/>
            </a:xfrm>
            <a:prstGeom prst="line">
              <a:avLst/>
            </a:prstGeom>
            <a:ln w="38100">
              <a:solidFill>
                <a:srgbClr val="FFF200"/>
              </a:solidFill>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818668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logo&#10;&#10;Description automatically generated">
            <a:extLst>
              <a:ext uri="{FF2B5EF4-FFF2-40B4-BE49-F238E27FC236}">
                <a16:creationId xmlns:a16="http://schemas.microsoft.com/office/drawing/2014/main" id="{E73615A3-3D88-4B45-BB21-A37DB671A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2146" y="1521439"/>
            <a:ext cx="3544433" cy="5336561"/>
          </a:xfrm>
          <a:prstGeom prst="rect">
            <a:avLst/>
          </a:prstGeom>
        </p:spPr>
      </p:pic>
      <p:sp>
        <p:nvSpPr>
          <p:cNvPr id="2" name="Title 1">
            <a:extLst>
              <a:ext uri="{FF2B5EF4-FFF2-40B4-BE49-F238E27FC236}">
                <a16:creationId xmlns:a16="http://schemas.microsoft.com/office/drawing/2014/main" id="{320DFED6-F398-4389-902B-4331526A0FEF}"/>
              </a:ext>
            </a:extLst>
          </p:cNvPr>
          <p:cNvSpPr>
            <a:spLocks noGrp="1"/>
          </p:cNvSpPr>
          <p:nvPr>
            <p:ph type="title"/>
          </p:nvPr>
        </p:nvSpPr>
        <p:spPr/>
        <p:txBody>
          <a:bodyPr/>
          <a:lstStyle/>
          <a:p>
            <a:r>
              <a:rPr lang="en-US" dirty="0"/>
              <a:t>Water</a:t>
            </a:r>
          </a:p>
        </p:txBody>
      </p:sp>
      <p:sp>
        <p:nvSpPr>
          <p:cNvPr id="3" name="Content Placeholder 2">
            <a:extLst>
              <a:ext uri="{FF2B5EF4-FFF2-40B4-BE49-F238E27FC236}">
                <a16:creationId xmlns:a16="http://schemas.microsoft.com/office/drawing/2014/main" id="{3BEA3FDF-75DE-45B2-9196-64FF7FFE2F25}"/>
              </a:ext>
            </a:extLst>
          </p:cNvPr>
          <p:cNvSpPr>
            <a:spLocks noGrp="1"/>
          </p:cNvSpPr>
          <p:nvPr>
            <p:ph idx="1"/>
          </p:nvPr>
        </p:nvSpPr>
        <p:spPr>
          <a:xfrm>
            <a:off x="805384" y="2486118"/>
            <a:ext cx="4504284" cy="1885763"/>
          </a:xfrm>
        </p:spPr>
        <p:txBody>
          <a:bodyPr/>
          <a:lstStyle/>
          <a:p>
            <a:r>
              <a:rPr lang="en-US" dirty="0"/>
              <a:t>Bodies are mostly water!</a:t>
            </a:r>
          </a:p>
          <a:p>
            <a:r>
              <a:rPr lang="en-US" dirty="0"/>
              <a:t>We use water every day</a:t>
            </a:r>
          </a:p>
          <a:p>
            <a:r>
              <a:rPr lang="en-US" dirty="0"/>
              <a:t>We need to replace it every day too!</a:t>
            </a:r>
          </a:p>
        </p:txBody>
      </p:sp>
    </p:spTree>
    <p:extLst>
      <p:ext uri="{BB962C8B-B14F-4D97-AF65-F5344CB8AC3E}">
        <p14:creationId xmlns:p14="http://schemas.microsoft.com/office/powerpoint/2010/main" val="2025153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37EBC-1B5F-4442-9D0B-E88F9D4BDFD6}"/>
              </a:ext>
            </a:extLst>
          </p:cNvPr>
          <p:cNvSpPr>
            <a:spLocks noGrp="1"/>
          </p:cNvSpPr>
          <p:nvPr>
            <p:ph type="title"/>
          </p:nvPr>
        </p:nvSpPr>
        <p:spPr/>
        <p:txBody>
          <a:bodyPr/>
          <a:lstStyle/>
          <a:p>
            <a:r>
              <a:rPr lang="en-US" dirty="0"/>
              <a:t>How much sugar?</a:t>
            </a:r>
          </a:p>
        </p:txBody>
      </p:sp>
      <p:pic>
        <p:nvPicPr>
          <p:cNvPr id="3" name="Picture 2" descr="A close up of a logo&#10;&#10;Description automatically generated">
            <a:extLst>
              <a:ext uri="{FF2B5EF4-FFF2-40B4-BE49-F238E27FC236}">
                <a16:creationId xmlns:a16="http://schemas.microsoft.com/office/drawing/2014/main" id="{A1E85654-22B8-4E3C-A3C3-FC06F36EA8B7}"/>
              </a:ext>
            </a:extLst>
          </p:cNvPr>
          <p:cNvPicPr>
            <a:picLocks noChangeAspect="1"/>
          </p:cNvPicPr>
          <p:nvPr/>
        </p:nvPicPr>
        <p:blipFill rotWithShape="1">
          <a:blip r:embed="rId3">
            <a:extLst>
              <a:ext uri="{28A0092B-C50C-407E-A947-70E740481C1C}">
                <a14:useLocalDpi xmlns:a14="http://schemas.microsoft.com/office/drawing/2010/main" val="0"/>
              </a:ext>
            </a:extLst>
          </a:blip>
          <a:srcRect l="51099" r="20115"/>
          <a:stretch/>
        </p:blipFill>
        <p:spPr>
          <a:xfrm>
            <a:off x="447204" y="1811102"/>
            <a:ext cx="1369551" cy="3606833"/>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B897A562-4851-4B50-902C-CB77DF9201B5}"/>
              </a:ext>
            </a:extLst>
          </p:cNvPr>
          <p:cNvPicPr>
            <a:picLocks noChangeAspect="1"/>
          </p:cNvPicPr>
          <p:nvPr/>
        </p:nvPicPr>
        <p:blipFill rotWithShape="1">
          <a:blip r:embed="rId4">
            <a:extLst>
              <a:ext uri="{28A0092B-C50C-407E-A947-70E740481C1C}">
                <a14:useLocalDpi xmlns:a14="http://schemas.microsoft.com/office/drawing/2010/main" val="0"/>
              </a:ext>
            </a:extLst>
          </a:blip>
          <a:srcRect l="50951" t="1455" r="21881" b="-1455"/>
          <a:stretch/>
        </p:blipFill>
        <p:spPr>
          <a:xfrm>
            <a:off x="1938074" y="1674196"/>
            <a:ext cx="1388051" cy="3873269"/>
          </a:xfrm>
          <a:prstGeom prst="rect">
            <a:avLst/>
          </a:prstGeom>
        </p:spPr>
      </p:pic>
      <p:pic>
        <p:nvPicPr>
          <p:cNvPr id="5" name="Picture 4" descr="A picture containing bottle&#10;&#10;Description automatically generated">
            <a:extLst>
              <a:ext uri="{FF2B5EF4-FFF2-40B4-BE49-F238E27FC236}">
                <a16:creationId xmlns:a16="http://schemas.microsoft.com/office/drawing/2014/main" id="{7DC0846D-26E6-46C9-8E63-E019D9DC7C7B}"/>
              </a:ext>
            </a:extLst>
          </p:cNvPr>
          <p:cNvPicPr>
            <a:picLocks noChangeAspect="1"/>
          </p:cNvPicPr>
          <p:nvPr/>
        </p:nvPicPr>
        <p:blipFill rotWithShape="1">
          <a:blip r:embed="rId5">
            <a:extLst>
              <a:ext uri="{28A0092B-C50C-407E-A947-70E740481C1C}">
                <a14:useLocalDpi xmlns:a14="http://schemas.microsoft.com/office/drawing/2010/main" val="0"/>
              </a:ext>
            </a:extLst>
          </a:blip>
          <a:srcRect l="51026" r="21286"/>
          <a:stretch/>
        </p:blipFill>
        <p:spPr>
          <a:xfrm>
            <a:off x="4838412" y="2287429"/>
            <a:ext cx="1190622" cy="3260036"/>
          </a:xfrm>
          <a:prstGeom prst="rect">
            <a:avLst/>
          </a:prstGeom>
        </p:spPr>
      </p:pic>
      <p:pic>
        <p:nvPicPr>
          <p:cNvPr id="6" name="Picture 5" descr="A picture containing bottle, food&#10;&#10;Description automatically generated">
            <a:extLst>
              <a:ext uri="{FF2B5EF4-FFF2-40B4-BE49-F238E27FC236}">
                <a16:creationId xmlns:a16="http://schemas.microsoft.com/office/drawing/2014/main" id="{F10A25FA-7C14-401C-8ED1-5B932943CF6B}"/>
              </a:ext>
            </a:extLst>
          </p:cNvPr>
          <p:cNvPicPr>
            <a:picLocks noChangeAspect="1"/>
          </p:cNvPicPr>
          <p:nvPr/>
        </p:nvPicPr>
        <p:blipFill rotWithShape="1">
          <a:blip r:embed="rId6">
            <a:extLst>
              <a:ext uri="{28A0092B-C50C-407E-A947-70E740481C1C}">
                <a14:useLocalDpi xmlns:a14="http://schemas.microsoft.com/office/drawing/2010/main" val="0"/>
              </a:ext>
            </a:extLst>
          </a:blip>
          <a:srcRect l="50952" r="19236"/>
          <a:stretch/>
        </p:blipFill>
        <p:spPr>
          <a:xfrm>
            <a:off x="6115589" y="2224011"/>
            <a:ext cx="1331843" cy="3386872"/>
          </a:xfrm>
          <a:prstGeom prst="rect">
            <a:avLst/>
          </a:prstGeom>
        </p:spPr>
      </p:pic>
      <p:pic>
        <p:nvPicPr>
          <p:cNvPr id="9" name="Picture 8" descr="A picture containing computer&#10;&#10;Description automatically generated">
            <a:extLst>
              <a:ext uri="{FF2B5EF4-FFF2-40B4-BE49-F238E27FC236}">
                <a16:creationId xmlns:a16="http://schemas.microsoft.com/office/drawing/2014/main" id="{EBFC8927-43DE-49FD-A658-373C5C41A0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77295" y="2395137"/>
            <a:ext cx="2081287" cy="3152328"/>
          </a:xfrm>
          <a:prstGeom prst="rect">
            <a:avLst/>
          </a:prstGeom>
        </p:spPr>
      </p:pic>
      <p:pic>
        <p:nvPicPr>
          <p:cNvPr id="10" name="Picture 9" descr="A picture containing cup, table, sitting, sign&#10;&#10;Description automatically generated">
            <a:extLst>
              <a:ext uri="{FF2B5EF4-FFF2-40B4-BE49-F238E27FC236}">
                <a16:creationId xmlns:a16="http://schemas.microsoft.com/office/drawing/2014/main" id="{C9E7B513-21FF-4951-8A16-FECD93ECB0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77006" y="2441663"/>
            <a:ext cx="2017794" cy="3062737"/>
          </a:xfrm>
          <a:prstGeom prst="rect">
            <a:avLst/>
          </a:prstGeom>
        </p:spPr>
      </p:pic>
    </p:spTree>
    <p:extLst>
      <p:ext uri="{BB962C8B-B14F-4D97-AF65-F5344CB8AC3E}">
        <p14:creationId xmlns:p14="http://schemas.microsoft.com/office/powerpoint/2010/main" val="4077090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5417E-0A77-4B99-9AB5-2D0BD24AABA8}"/>
              </a:ext>
            </a:extLst>
          </p:cNvPr>
          <p:cNvSpPr>
            <a:spLocks noGrp="1"/>
          </p:cNvSpPr>
          <p:nvPr>
            <p:ph type="title"/>
          </p:nvPr>
        </p:nvSpPr>
        <p:spPr/>
        <p:txBody>
          <a:bodyPr/>
          <a:lstStyle/>
          <a:p>
            <a:r>
              <a:rPr lang="en-US" dirty="0"/>
              <a:t>Closing</a:t>
            </a:r>
          </a:p>
        </p:txBody>
      </p:sp>
      <p:sp>
        <p:nvSpPr>
          <p:cNvPr id="6" name="Content Placeholder 2">
            <a:extLst>
              <a:ext uri="{FF2B5EF4-FFF2-40B4-BE49-F238E27FC236}">
                <a16:creationId xmlns:a16="http://schemas.microsoft.com/office/drawing/2014/main" id="{27B860DA-8B1E-447D-95DE-44F936D42371}"/>
              </a:ext>
            </a:extLst>
          </p:cNvPr>
          <p:cNvSpPr>
            <a:spLocks noGrp="1"/>
          </p:cNvSpPr>
          <p:nvPr>
            <p:ph idx="1"/>
          </p:nvPr>
        </p:nvSpPr>
        <p:spPr>
          <a:xfrm>
            <a:off x="982959" y="2668606"/>
            <a:ext cx="4624420" cy="1603375"/>
          </a:xfrm>
        </p:spPr>
        <p:txBody>
          <a:bodyPr/>
          <a:lstStyle/>
          <a:p>
            <a:r>
              <a:rPr lang="en-US" dirty="0"/>
              <a:t>What did you learn today?</a:t>
            </a:r>
          </a:p>
          <a:p>
            <a:r>
              <a:rPr lang="en-US" dirty="0"/>
              <a:t>Questions?</a:t>
            </a:r>
          </a:p>
          <a:p>
            <a:r>
              <a:rPr lang="en-US" dirty="0"/>
              <a:t>Next time…</a:t>
            </a:r>
          </a:p>
        </p:txBody>
      </p:sp>
      <p:pic>
        <p:nvPicPr>
          <p:cNvPr id="7" name="Picture 6" descr="A close up of a necklace&#10;&#10;Description automatically generated">
            <a:extLst>
              <a:ext uri="{FF2B5EF4-FFF2-40B4-BE49-F238E27FC236}">
                <a16:creationId xmlns:a16="http://schemas.microsoft.com/office/drawing/2014/main" id="{D59F5234-F08E-4B5D-AAAF-54D15FD07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401" y="1982846"/>
            <a:ext cx="2149373" cy="2892308"/>
          </a:xfrm>
          <a:prstGeom prst="rect">
            <a:avLst/>
          </a:prstGeom>
        </p:spPr>
      </p:pic>
    </p:spTree>
    <p:extLst>
      <p:ext uri="{BB962C8B-B14F-4D97-AF65-F5344CB8AC3E}">
        <p14:creationId xmlns:p14="http://schemas.microsoft.com/office/powerpoint/2010/main" val="1948042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wooden, sitting, old, table&#10;&#10;Description automatically generated">
            <a:extLst>
              <a:ext uri="{FF2B5EF4-FFF2-40B4-BE49-F238E27FC236}">
                <a16:creationId xmlns:a16="http://schemas.microsoft.com/office/drawing/2014/main" id="{ED27CBF0-897F-45A8-9BF6-7412BEB019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275" y="1271946"/>
            <a:ext cx="5381449" cy="3718650"/>
          </a:xfrm>
          <a:prstGeom prst="rect">
            <a:avLst/>
          </a:prstGeom>
        </p:spPr>
      </p:pic>
      <p:sp>
        <p:nvSpPr>
          <p:cNvPr id="2" name="Title 1">
            <a:extLst>
              <a:ext uri="{FF2B5EF4-FFF2-40B4-BE49-F238E27FC236}">
                <a16:creationId xmlns:a16="http://schemas.microsoft.com/office/drawing/2014/main" id="{F59D2EFD-F581-4337-BF03-083059EF42EB}"/>
              </a:ext>
            </a:extLst>
          </p:cNvPr>
          <p:cNvSpPr>
            <a:spLocks noGrp="1"/>
          </p:cNvSpPr>
          <p:nvPr>
            <p:ph type="ctrTitle"/>
          </p:nvPr>
        </p:nvSpPr>
        <p:spPr/>
        <p:txBody>
          <a:bodyPr/>
          <a:lstStyle/>
          <a:p>
            <a:r>
              <a:rPr lang="en-US" dirty="0"/>
              <a:t>Module 3</a:t>
            </a:r>
          </a:p>
        </p:txBody>
      </p:sp>
      <p:sp>
        <p:nvSpPr>
          <p:cNvPr id="3" name="Subtitle 2">
            <a:extLst>
              <a:ext uri="{FF2B5EF4-FFF2-40B4-BE49-F238E27FC236}">
                <a16:creationId xmlns:a16="http://schemas.microsoft.com/office/drawing/2014/main" id="{DD4810BE-0F01-46D4-9E2E-F8968652A1CC}"/>
              </a:ext>
            </a:extLst>
          </p:cNvPr>
          <p:cNvSpPr>
            <a:spLocks noGrp="1"/>
          </p:cNvSpPr>
          <p:nvPr>
            <p:ph type="subTitle" idx="1"/>
          </p:nvPr>
        </p:nvSpPr>
        <p:spPr/>
        <p:txBody>
          <a:bodyPr/>
          <a:lstStyle/>
          <a:p>
            <a:r>
              <a:rPr lang="en-US" dirty="0"/>
              <a:t>Healthy Choices</a:t>
            </a:r>
          </a:p>
        </p:txBody>
      </p:sp>
      <p:grpSp>
        <p:nvGrpSpPr>
          <p:cNvPr id="13" name="Group 12">
            <a:extLst>
              <a:ext uri="{FF2B5EF4-FFF2-40B4-BE49-F238E27FC236}">
                <a16:creationId xmlns:a16="http://schemas.microsoft.com/office/drawing/2014/main" id="{A6AC3601-347F-4C2E-9889-E4854DCA2EAC}"/>
              </a:ext>
            </a:extLst>
          </p:cNvPr>
          <p:cNvGrpSpPr/>
          <p:nvPr/>
        </p:nvGrpSpPr>
        <p:grpSpPr>
          <a:xfrm>
            <a:off x="0" y="2779844"/>
            <a:ext cx="3315332" cy="4096628"/>
            <a:chOff x="0" y="2779844"/>
            <a:chExt cx="3315332" cy="4096628"/>
          </a:xfrm>
        </p:grpSpPr>
        <p:pic>
          <p:nvPicPr>
            <p:cNvPr id="14" name="Picture 13" descr="A close up of a sign&#10;&#10;Description automatically generated">
              <a:extLst>
                <a:ext uri="{FF2B5EF4-FFF2-40B4-BE49-F238E27FC236}">
                  <a16:creationId xmlns:a16="http://schemas.microsoft.com/office/drawing/2014/main" id="{2736350E-D957-435B-A0E7-9B3800D0D949}"/>
                </a:ext>
              </a:extLst>
            </p:cNvPr>
            <p:cNvPicPr>
              <a:picLocks noChangeAspect="1"/>
            </p:cNvPicPr>
            <p:nvPr/>
          </p:nvPicPr>
          <p:blipFill rotWithShape="1">
            <a:blip r:embed="rId4">
              <a:extLst>
                <a:ext uri="{28A0092B-C50C-407E-A947-70E740481C1C}">
                  <a14:useLocalDpi xmlns:a14="http://schemas.microsoft.com/office/drawing/2010/main" val="0"/>
                </a:ext>
              </a:extLst>
            </a:blip>
            <a:srcRect l="5962" t="57679"/>
            <a:stretch/>
          </p:blipFill>
          <p:spPr>
            <a:xfrm>
              <a:off x="0" y="4958143"/>
              <a:ext cx="3315332" cy="1918329"/>
            </a:xfrm>
            <a:prstGeom prst="rect">
              <a:avLst/>
            </a:prstGeom>
          </p:spPr>
        </p:pic>
        <p:pic>
          <p:nvPicPr>
            <p:cNvPr id="15" name="Picture 14" descr="A close up of a logo&#10;&#10;Description automatically generated">
              <a:extLst>
                <a:ext uri="{FF2B5EF4-FFF2-40B4-BE49-F238E27FC236}">
                  <a16:creationId xmlns:a16="http://schemas.microsoft.com/office/drawing/2014/main" id="{B3E0170E-930C-48D0-829A-6D5C5E82DAC1}"/>
                </a:ext>
              </a:extLst>
            </p:cNvPr>
            <p:cNvPicPr>
              <a:picLocks noChangeAspect="1"/>
            </p:cNvPicPr>
            <p:nvPr/>
          </p:nvPicPr>
          <p:blipFill rotWithShape="1">
            <a:blip r:embed="rId5">
              <a:extLst>
                <a:ext uri="{28A0092B-C50C-407E-A947-70E740481C1C}">
                  <a14:useLocalDpi xmlns:a14="http://schemas.microsoft.com/office/drawing/2010/main" val="0"/>
                </a:ext>
              </a:extLst>
            </a:blip>
            <a:srcRect b="24813"/>
            <a:stretch/>
          </p:blipFill>
          <p:spPr>
            <a:xfrm>
              <a:off x="23736" y="2779844"/>
              <a:ext cx="3057673" cy="2955794"/>
            </a:xfrm>
            <a:prstGeom prst="rect">
              <a:avLst/>
            </a:prstGeom>
          </p:spPr>
        </p:pic>
        <p:pic>
          <p:nvPicPr>
            <p:cNvPr id="16" name="Picture 15" descr="A picture containing sky&#10;&#10;Description automatically generated">
              <a:extLst>
                <a:ext uri="{FF2B5EF4-FFF2-40B4-BE49-F238E27FC236}">
                  <a16:creationId xmlns:a16="http://schemas.microsoft.com/office/drawing/2014/main" id="{C18D8913-0763-4D61-ACE1-D33356B6D106}"/>
                </a:ext>
              </a:extLst>
            </p:cNvPr>
            <p:cNvPicPr>
              <a:picLocks noChangeAspect="1"/>
            </p:cNvPicPr>
            <p:nvPr/>
          </p:nvPicPr>
          <p:blipFill rotWithShape="1">
            <a:blip r:embed="rId6">
              <a:extLst>
                <a:ext uri="{28A0092B-C50C-407E-A947-70E740481C1C}">
                  <a14:useLocalDpi xmlns:a14="http://schemas.microsoft.com/office/drawing/2010/main" val="0"/>
                </a:ext>
              </a:extLst>
            </a:blip>
            <a:srcRect l="43794" t="61756" r="37219" b="28891"/>
            <a:stretch/>
          </p:blipFill>
          <p:spPr>
            <a:xfrm>
              <a:off x="1327553" y="5165611"/>
              <a:ext cx="675258" cy="427661"/>
            </a:xfrm>
            <a:prstGeom prst="rect">
              <a:avLst/>
            </a:prstGeom>
          </p:spPr>
        </p:pic>
        <p:pic>
          <p:nvPicPr>
            <p:cNvPr id="17" name="Picture 16" descr="A picture containing ball&#10;&#10;Description automatically generated">
              <a:extLst>
                <a:ext uri="{FF2B5EF4-FFF2-40B4-BE49-F238E27FC236}">
                  <a16:creationId xmlns:a16="http://schemas.microsoft.com/office/drawing/2014/main" id="{EF01947F-33FD-40D3-AA85-C5FEC2C000A0}"/>
                </a:ext>
              </a:extLst>
            </p:cNvPr>
            <p:cNvPicPr>
              <a:picLocks noChangeAspect="1"/>
            </p:cNvPicPr>
            <p:nvPr/>
          </p:nvPicPr>
          <p:blipFill rotWithShape="1">
            <a:blip r:embed="rId7">
              <a:extLst>
                <a:ext uri="{28A0092B-C50C-407E-A947-70E740481C1C}">
                  <a14:useLocalDpi xmlns:a14="http://schemas.microsoft.com/office/drawing/2010/main" val="0"/>
                </a:ext>
              </a:extLst>
            </a:blip>
            <a:srcRect l="23263" t="38341" r="19229" b="39593"/>
            <a:stretch/>
          </p:blipFill>
          <p:spPr>
            <a:xfrm>
              <a:off x="811657" y="4346355"/>
              <a:ext cx="1593607" cy="786180"/>
            </a:xfrm>
            <a:prstGeom prst="rect">
              <a:avLst/>
            </a:prstGeom>
          </p:spPr>
        </p:pic>
        <p:pic>
          <p:nvPicPr>
            <p:cNvPr id="18" name="Picture 17" descr="A close up of a logo&#10;&#10;Description automatically generated">
              <a:extLst>
                <a:ext uri="{FF2B5EF4-FFF2-40B4-BE49-F238E27FC236}">
                  <a16:creationId xmlns:a16="http://schemas.microsoft.com/office/drawing/2014/main" id="{5D5BB5AF-9ED3-4299-BC17-194CCD0F3078}"/>
                </a:ext>
              </a:extLst>
            </p:cNvPr>
            <p:cNvPicPr>
              <a:picLocks noChangeAspect="1"/>
            </p:cNvPicPr>
            <p:nvPr/>
          </p:nvPicPr>
          <p:blipFill rotWithShape="1">
            <a:blip r:embed="rId8">
              <a:extLst>
                <a:ext uri="{28A0092B-C50C-407E-A947-70E740481C1C}">
                  <a14:useLocalDpi xmlns:a14="http://schemas.microsoft.com/office/drawing/2010/main" val="0"/>
                </a:ext>
              </a:extLst>
            </a:blip>
            <a:srcRect l="12363" t="35581" r="8629" b="40628"/>
            <a:stretch/>
          </p:blipFill>
          <p:spPr>
            <a:xfrm>
              <a:off x="423303" y="4219315"/>
              <a:ext cx="2370313" cy="917672"/>
            </a:xfrm>
            <a:prstGeom prst="rect">
              <a:avLst/>
            </a:prstGeom>
          </p:spPr>
        </p:pic>
        <p:pic>
          <p:nvPicPr>
            <p:cNvPr id="19" name="Picture 18" descr="A close up of a logo&#10;&#10;Description automatically generated">
              <a:extLst>
                <a:ext uri="{FF2B5EF4-FFF2-40B4-BE49-F238E27FC236}">
                  <a16:creationId xmlns:a16="http://schemas.microsoft.com/office/drawing/2014/main" id="{50CABA05-DF13-4909-9260-BEBE7627BCF5}"/>
                </a:ext>
              </a:extLst>
            </p:cNvPr>
            <p:cNvPicPr>
              <a:picLocks noChangeAspect="1"/>
            </p:cNvPicPr>
            <p:nvPr/>
          </p:nvPicPr>
          <p:blipFill rotWithShape="1">
            <a:blip r:embed="rId9">
              <a:extLst>
                <a:ext uri="{28A0092B-C50C-407E-A947-70E740481C1C}">
                  <a14:useLocalDpi xmlns:a14="http://schemas.microsoft.com/office/drawing/2010/main" val="0"/>
                </a:ext>
              </a:extLst>
            </a:blip>
            <a:srcRect l="45779" t="53115" r="39091" b="37196"/>
            <a:stretch/>
          </p:blipFill>
          <p:spPr>
            <a:xfrm>
              <a:off x="1470708" y="4939671"/>
              <a:ext cx="356536" cy="293534"/>
            </a:xfrm>
            <a:prstGeom prst="rect">
              <a:avLst/>
            </a:prstGeom>
          </p:spPr>
        </p:pic>
        <p:pic>
          <p:nvPicPr>
            <p:cNvPr id="20" name="Picture 19" descr="A close up of a logo&#10;&#10;Description automatically generated">
              <a:extLst>
                <a:ext uri="{FF2B5EF4-FFF2-40B4-BE49-F238E27FC236}">
                  <a16:creationId xmlns:a16="http://schemas.microsoft.com/office/drawing/2014/main" id="{103143A3-1A46-473D-8C24-ADBA867BEA12}"/>
                </a:ext>
              </a:extLst>
            </p:cNvPr>
            <p:cNvPicPr>
              <a:picLocks noChangeAspect="1"/>
            </p:cNvPicPr>
            <p:nvPr/>
          </p:nvPicPr>
          <p:blipFill rotWithShape="1">
            <a:blip r:embed="rId10">
              <a:extLst>
                <a:ext uri="{28A0092B-C50C-407E-A947-70E740481C1C}">
                  <a14:useLocalDpi xmlns:a14="http://schemas.microsoft.com/office/drawing/2010/main" val="0"/>
                </a:ext>
              </a:extLst>
            </a:blip>
            <a:srcRect l="26905" t="31675" r="23189" b="59623"/>
            <a:stretch/>
          </p:blipFill>
          <p:spPr>
            <a:xfrm>
              <a:off x="844067" y="3981531"/>
              <a:ext cx="1577402" cy="400511"/>
            </a:xfrm>
            <a:prstGeom prst="rect">
              <a:avLst/>
            </a:prstGeom>
          </p:spPr>
        </p:pic>
      </p:grpSp>
    </p:spTree>
    <p:extLst>
      <p:ext uri="{BB962C8B-B14F-4D97-AF65-F5344CB8AC3E}">
        <p14:creationId xmlns:p14="http://schemas.microsoft.com/office/powerpoint/2010/main" val="2994534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821A3-B2A9-4095-B78E-BFBADD7C81B0}"/>
              </a:ext>
            </a:extLst>
          </p:cNvPr>
          <p:cNvSpPr>
            <a:spLocks noGrp="1"/>
          </p:cNvSpPr>
          <p:nvPr>
            <p:ph type="title"/>
          </p:nvPr>
        </p:nvSpPr>
        <p:spPr/>
        <p:txBody>
          <a:bodyPr/>
          <a:lstStyle/>
          <a:p>
            <a:r>
              <a:rPr lang="en-US" dirty="0"/>
              <a:t>Review</a:t>
            </a:r>
          </a:p>
        </p:txBody>
      </p:sp>
      <p:sp>
        <p:nvSpPr>
          <p:cNvPr id="8" name="Content Placeholder 2">
            <a:extLst>
              <a:ext uri="{FF2B5EF4-FFF2-40B4-BE49-F238E27FC236}">
                <a16:creationId xmlns:a16="http://schemas.microsoft.com/office/drawing/2014/main" id="{22C045C2-2BEF-4917-9FB4-CE7616D605EE}"/>
              </a:ext>
            </a:extLst>
          </p:cNvPr>
          <p:cNvSpPr>
            <a:spLocks noGrp="1"/>
          </p:cNvSpPr>
          <p:nvPr>
            <p:ph idx="1"/>
          </p:nvPr>
        </p:nvSpPr>
        <p:spPr>
          <a:xfrm>
            <a:off x="1238250" y="2923041"/>
            <a:ext cx="2786743" cy="1011918"/>
          </a:xfrm>
        </p:spPr>
        <p:txBody>
          <a:bodyPr/>
          <a:lstStyle/>
          <a:p>
            <a:r>
              <a:rPr lang="en-US" dirty="0"/>
              <a:t>Last time…</a:t>
            </a:r>
          </a:p>
          <a:p>
            <a:r>
              <a:rPr lang="en-US" dirty="0"/>
              <a:t>Today…</a:t>
            </a:r>
          </a:p>
        </p:txBody>
      </p:sp>
      <p:sp>
        <p:nvSpPr>
          <p:cNvPr id="10" name="Content Placeholder 2">
            <a:extLst>
              <a:ext uri="{FF2B5EF4-FFF2-40B4-BE49-F238E27FC236}">
                <a16:creationId xmlns:a16="http://schemas.microsoft.com/office/drawing/2014/main" id="{ABAA957A-3825-4A17-9159-A61B93CE4E52}"/>
              </a:ext>
            </a:extLst>
          </p:cNvPr>
          <p:cNvSpPr txBox="1">
            <a:spLocks/>
          </p:cNvSpPr>
          <p:nvPr/>
        </p:nvSpPr>
        <p:spPr>
          <a:xfrm>
            <a:off x="1238250" y="2923041"/>
            <a:ext cx="2786743" cy="1011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Last time…</a:t>
            </a:r>
          </a:p>
          <a:p>
            <a:r>
              <a:rPr lang="en-US"/>
              <a:t>Today…</a:t>
            </a:r>
            <a:endParaRPr lang="en-US" dirty="0"/>
          </a:p>
        </p:txBody>
      </p:sp>
      <p:pic>
        <p:nvPicPr>
          <p:cNvPr id="12" name="Graphic 11" descr="Thought bubble">
            <a:extLst>
              <a:ext uri="{FF2B5EF4-FFF2-40B4-BE49-F238E27FC236}">
                <a16:creationId xmlns:a16="http://schemas.microsoft.com/office/drawing/2014/main" id="{C05686C3-648C-4267-8DC1-DD51E595F9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76482" y="1337646"/>
            <a:ext cx="3311399" cy="3311399"/>
          </a:xfrm>
          <a:prstGeom prst="rect">
            <a:avLst/>
          </a:prstGeom>
        </p:spPr>
      </p:pic>
      <p:pic>
        <p:nvPicPr>
          <p:cNvPr id="13" name="Graphic 12" descr="Clipboard Checked">
            <a:extLst>
              <a:ext uri="{FF2B5EF4-FFF2-40B4-BE49-F238E27FC236}">
                <a16:creationId xmlns:a16="http://schemas.microsoft.com/office/drawing/2014/main" id="{EFC217BA-0C36-4B16-A1BE-9F9CB67CE8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99333" y="2008360"/>
            <a:ext cx="1210070" cy="1210070"/>
          </a:xfrm>
          <a:prstGeom prst="rect">
            <a:avLst/>
          </a:prstGeom>
        </p:spPr>
      </p:pic>
      <p:pic>
        <p:nvPicPr>
          <p:cNvPr id="9" name="Picture 8" descr="A picture containing toy, doll&#10;&#10;Description automatically generated">
            <a:extLst>
              <a:ext uri="{FF2B5EF4-FFF2-40B4-BE49-F238E27FC236}">
                <a16:creationId xmlns:a16="http://schemas.microsoft.com/office/drawing/2014/main" id="{498D2C03-AA3D-4665-868E-D5F73AB679E1}"/>
              </a:ext>
            </a:extLst>
          </p:cNvPr>
          <p:cNvPicPr>
            <a:picLocks noChangeAspect="1"/>
          </p:cNvPicPr>
          <p:nvPr/>
        </p:nvPicPr>
        <p:blipFill rotWithShape="1">
          <a:blip r:embed="rId7">
            <a:extLst>
              <a:ext uri="{28A0092B-C50C-407E-A947-70E740481C1C}">
                <a14:useLocalDpi xmlns:a14="http://schemas.microsoft.com/office/drawing/2010/main" val="0"/>
              </a:ext>
            </a:extLst>
          </a:blip>
          <a:srcRect l="16636" t="6695" r="14701" b="38214"/>
          <a:stretch/>
        </p:blipFill>
        <p:spPr>
          <a:xfrm>
            <a:off x="2916301" y="1862140"/>
            <a:ext cx="3311398" cy="4995860"/>
          </a:xfrm>
          <a:prstGeom prst="rect">
            <a:avLst/>
          </a:prstGeom>
        </p:spPr>
      </p:pic>
    </p:spTree>
    <p:extLst>
      <p:ext uri="{BB962C8B-B14F-4D97-AF65-F5344CB8AC3E}">
        <p14:creationId xmlns:p14="http://schemas.microsoft.com/office/powerpoint/2010/main" val="1011061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6EBF8-AA67-45CA-9FA4-5F0ABC11FB41}"/>
              </a:ext>
            </a:extLst>
          </p:cNvPr>
          <p:cNvSpPr>
            <a:spLocks noGrp="1"/>
          </p:cNvSpPr>
          <p:nvPr>
            <p:ph type="title"/>
          </p:nvPr>
        </p:nvSpPr>
        <p:spPr/>
        <p:txBody>
          <a:bodyPr/>
          <a:lstStyle/>
          <a:p>
            <a:r>
              <a:rPr lang="en-US" dirty="0"/>
              <a:t>Healthy Choices</a:t>
            </a:r>
          </a:p>
        </p:txBody>
      </p:sp>
      <p:sp>
        <p:nvSpPr>
          <p:cNvPr id="3" name="Content Placeholder 2">
            <a:extLst>
              <a:ext uri="{FF2B5EF4-FFF2-40B4-BE49-F238E27FC236}">
                <a16:creationId xmlns:a16="http://schemas.microsoft.com/office/drawing/2014/main" id="{759E5ADC-AC4C-42C9-9DBD-2AFA8090C118}"/>
              </a:ext>
            </a:extLst>
          </p:cNvPr>
          <p:cNvSpPr>
            <a:spLocks noGrp="1"/>
          </p:cNvSpPr>
          <p:nvPr>
            <p:ph idx="1"/>
          </p:nvPr>
        </p:nvSpPr>
        <p:spPr>
          <a:xfrm>
            <a:off x="628650" y="1825625"/>
            <a:ext cx="3057979" cy="1193346"/>
          </a:xfrm>
        </p:spPr>
        <p:txBody>
          <a:bodyPr/>
          <a:lstStyle/>
          <a:p>
            <a:r>
              <a:rPr lang="en-US" dirty="0"/>
              <a:t>Healthy foods</a:t>
            </a:r>
          </a:p>
          <a:p>
            <a:r>
              <a:rPr lang="en-US" dirty="0"/>
              <a:t>Unhealthy foods</a:t>
            </a:r>
          </a:p>
        </p:txBody>
      </p:sp>
      <p:pic>
        <p:nvPicPr>
          <p:cNvPr id="5" name="Picture 4" descr="A plate of food with broccoli&#10;&#10;Description automatically generated">
            <a:extLst>
              <a:ext uri="{FF2B5EF4-FFF2-40B4-BE49-F238E27FC236}">
                <a16:creationId xmlns:a16="http://schemas.microsoft.com/office/drawing/2014/main" id="{0655E601-0487-4AB3-A5B5-5B332B10C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1" y="2910113"/>
            <a:ext cx="3973450" cy="2577428"/>
          </a:xfrm>
          <a:prstGeom prst="rect">
            <a:avLst/>
          </a:prstGeom>
        </p:spPr>
      </p:pic>
      <p:pic>
        <p:nvPicPr>
          <p:cNvPr id="7" name="Picture 6" descr="A bowl of fries&#10;&#10;Description automatically generated">
            <a:extLst>
              <a:ext uri="{FF2B5EF4-FFF2-40B4-BE49-F238E27FC236}">
                <a16:creationId xmlns:a16="http://schemas.microsoft.com/office/drawing/2014/main" id="{82423847-EB46-4AFB-ACBF-DCDE32AA68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3451" y="2059137"/>
            <a:ext cx="2926164" cy="2338609"/>
          </a:xfrm>
          <a:prstGeom prst="rect">
            <a:avLst/>
          </a:prstGeom>
        </p:spPr>
      </p:pic>
    </p:spTree>
    <p:extLst>
      <p:ext uri="{BB962C8B-B14F-4D97-AF65-F5344CB8AC3E}">
        <p14:creationId xmlns:p14="http://schemas.microsoft.com/office/powerpoint/2010/main" val="2114147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7BF22-932D-483C-AD04-BE328EF2BEED}"/>
              </a:ext>
            </a:extLst>
          </p:cNvPr>
          <p:cNvSpPr>
            <a:spLocks noGrp="1"/>
          </p:cNvSpPr>
          <p:nvPr>
            <p:ph type="title"/>
          </p:nvPr>
        </p:nvSpPr>
        <p:spPr/>
        <p:txBody>
          <a:bodyPr/>
          <a:lstStyle/>
          <a:p>
            <a:r>
              <a:rPr lang="en-US" dirty="0"/>
              <a:t>Healthy Choices</a:t>
            </a:r>
          </a:p>
        </p:txBody>
      </p:sp>
      <p:sp>
        <p:nvSpPr>
          <p:cNvPr id="3" name="Content Placeholder 2">
            <a:extLst>
              <a:ext uri="{FF2B5EF4-FFF2-40B4-BE49-F238E27FC236}">
                <a16:creationId xmlns:a16="http://schemas.microsoft.com/office/drawing/2014/main" id="{27560C02-DD02-46E8-8045-3BFB2DE01DE0}"/>
              </a:ext>
            </a:extLst>
          </p:cNvPr>
          <p:cNvSpPr>
            <a:spLocks noGrp="1"/>
          </p:cNvSpPr>
          <p:nvPr>
            <p:ph idx="1"/>
          </p:nvPr>
        </p:nvSpPr>
        <p:spPr>
          <a:xfrm>
            <a:off x="628650" y="2718253"/>
            <a:ext cx="4088493" cy="1603375"/>
          </a:xfrm>
        </p:spPr>
        <p:txBody>
          <a:bodyPr/>
          <a:lstStyle/>
          <a:p>
            <a:r>
              <a:rPr lang="en-US" dirty="0"/>
              <a:t>MyPlate</a:t>
            </a:r>
          </a:p>
          <a:p>
            <a:r>
              <a:rPr lang="en-US"/>
              <a:t>Food groups</a:t>
            </a:r>
            <a:endParaRPr lang="en-US" dirty="0"/>
          </a:p>
          <a:p>
            <a:r>
              <a:rPr lang="en-US" dirty="0"/>
              <a:t>What will you choose?</a:t>
            </a:r>
          </a:p>
        </p:txBody>
      </p:sp>
      <p:pic>
        <p:nvPicPr>
          <p:cNvPr id="5" name="Picture 4" descr="A screenshot of a cell phone&#10;&#10;Description automatically generated">
            <a:extLst>
              <a:ext uri="{FF2B5EF4-FFF2-40B4-BE49-F238E27FC236}">
                <a16:creationId xmlns:a16="http://schemas.microsoft.com/office/drawing/2014/main" id="{D63A2116-DE45-4522-B71C-9732520D30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7601" y="1837190"/>
            <a:ext cx="3657600" cy="3365500"/>
          </a:xfrm>
          <a:prstGeom prst="rect">
            <a:avLst/>
          </a:prstGeom>
        </p:spPr>
      </p:pic>
    </p:spTree>
    <p:extLst>
      <p:ext uri="{BB962C8B-B14F-4D97-AF65-F5344CB8AC3E}">
        <p14:creationId xmlns:p14="http://schemas.microsoft.com/office/powerpoint/2010/main" val="2353629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6AD70-1181-406D-AC67-5B0A85F5D4EB}"/>
              </a:ext>
            </a:extLst>
          </p:cNvPr>
          <p:cNvSpPr>
            <a:spLocks noGrp="1"/>
          </p:cNvSpPr>
          <p:nvPr>
            <p:ph type="title"/>
          </p:nvPr>
        </p:nvSpPr>
        <p:spPr/>
        <p:txBody>
          <a:bodyPr/>
          <a:lstStyle/>
          <a:p>
            <a:r>
              <a:rPr lang="en-US" dirty="0"/>
              <a:t>What’s in a Drink?</a:t>
            </a:r>
          </a:p>
        </p:txBody>
      </p:sp>
      <p:pic>
        <p:nvPicPr>
          <p:cNvPr id="4" name="RYD 2 Whats in Your Drink">
            <a:hlinkClick r:id="" action="ppaction://media"/>
            <a:extLst>
              <a:ext uri="{FF2B5EF4-FFF2-40B4-BE49-F238E27FC236}">
                <a16:creationId xmlns:a16="http://schemas.microsoft.com/office/drawing/2014/main" id="{35A37ABB-042A-4A57-BD41-0FC9096386F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26943" y="1958462"/>
            <a:ext cx="3690112" cy="2075688"/>
          </a:xfrm>
          <a:prstGeom prst="rect">
            <a:avLst/>
          </a:prstGeom>
        </p:spPr>
      </p:pic>
      <p:pic>
        <p:nvPicPr>
          <p:cNvPr id="3" name="Picture 2" descr="A flat screen tv sitting on top of a television&#10;&#10;Description automatically generated">
            <a:extLst>
              <a:ext uri="{FF2B5EF4-FFF2-40B4-BE49-F238E27FC236}">
                <a16:creationId xmlns:a16="http://schemas.microsoft.com/office/drawing/2014/main" id="{59464836-D490-4527-9844-4193CD2694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14822" y="1786176"/>
            <a:ext cx="5314355" cy="3853178"/>
          </a:xfrm>
          <a:prstGeom prst="rect">
            <a:avLst/>
          </a:prstGeom>
        </p:spPr>
      </p:pic>
    </p:spTree>
    <p:extLst>
      <p:ext uri="{BB962C8B-B14F-4D97-AF65-F5344CB8AC3E}">
        <p14:creationId xmlns:p14="http://schemas.microsoft.com/office/powerpoint/2010/main" val="114050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3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85EDC-9BB0-4082-BCD3-25DBF39C9B28}"/>
              </a:ext>
            </a:extLst>
          </p:cNvPr>
          <p:cNvSpPr>
            <a:spLocks noGrp="1"/>
          </p:cNvSpPr>
          <p:nvPr>
            <p:ph type="title"/>
          </p:nvPr>
        </p:nvSpPr>
        <p:spPr/>
        <p:txBody>
          <a:bodyPr/>
          <a:lstStyle/>
          <a:p>
            <a:r>
              <a:rPr lang="en-US" dirty="0"/>
              <a:t>Soda Pop</a:t>
            </a:r>
          </a:p>
        </p:txBody>
      </p:sp>
      <p:sp>
        <p:nvSpPr>
          <p:cNvPr id="3" name="Content Placeholder 2">
            <a:extLst>
              <a:ext uri="{FF2B5EF4-FFF2-40B4-BE49-F238E27FC236}">
                <a16:creationId xmlns:a16="http://schemas.microsoft.com/office/drawing/2014/main" id="{4C2D51C2-E83E-4C3B-AECD-9527818D6032}"/>
              </a:ext>
            </a:extLst>
          </p:cNvPr>
          <p:cNvSpPr>
            <a:spLocks noGrp="1"/>
          </p:cNvSpPr>
          <p:nvPr>
            <p:ph idx="1"/>
          </p:nvPr>
        </p:nvSpPr>
        <p:spPr>
          <a:xfrm>
            <a:off x="569728" y="2924442"/>
            <a:ext cx="4435128" cy="1603375"/>
          </a:xfrm>
        </p:spPr>
        <p:txBody>
          <a:bodyPr/>
          <a:lstStyle/>
          <a:p>
            <a:r>
              <a:rPr lang="en-US" dirty="0"/>
              <a:t>Types of soda pop?</a:t>
            </a:r>
          </a:p>
          <a:p>
            <a:r>
              <a:rPr lang="en-US" dirty="0"/>
              <a:t>Sugar feeds the bacteria!</a:t>
            </a:r>
          </a:p>
          <a:p>
            <a:r>
              <a:rPr lang="en-US" dirty="0"/>
              <a:t>Healthy choices</a:t>
            </a:r>
          </a:p>
        </p:txBody>
      </p:sp>
      <p:pic>
        <p:nvPicPr>
          <p:cNvPr id="5" name="Picture 4">
            <a:extLst>
              <a:ext uri="{FF2B5EF4-FFF2-40B4-BE49-F238E27FC236}">
                <a16:creationId xmlns:a16="http://schemas.microsoft.com/office/drawing/2014/main" id="{B0D6501E-3910-4EC3-8B01-5641F06300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111" y="1903092"/>
            <a:ext cx="3078907" cy="3646074"/>
          </a:xfrm>
          <a:prstGeom prst="rect">
            <a:avLst/>
          </a:prstGeom>
        </p:spPr>
      </p:pic>
    </p:spTree>
    <p:extLst>
      <p:ext uri="{BB962C8B-B14F-4D97-AF65-F5344CB8AC3E}">
        <p14:creationId xmlns:p14="http://schemas.microsoft.com/office/powerpoint/2010/main" val="3711968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228C4-3F4B-4A23-89F4-2179316DA619}"/>
              </a:ext>
            </a:extLst>
          </p:cNvPr>
          <p:cNvSpPr>
            <a:spLocks noGrp="1"/>
          </p:cNvSpPr>
          <p:nvPr>
            <p:ph type="title"/>
          </p:nvPr>
        </p:nvSpPr>
        <p:spPr/>
        <p:txBody>
          <a:bodyPr/>
          <a:lstStyle/>
          <a:p>
            <a:r>
              <a:rPr lang="en-US" dirty="0"/>
              <a:t>Juice</a:t>
            </a:r>
          </a:p>
        </p:txBody>
      </p:sp>
      <p:sp>
        <p:nvSpPr>
          <p:cNvPr id="3" name="Content Placeholder 2">
            <a:extLst>
              <a:ext uri="{FF2B5EF4-FFF2-40B4-BE49-F238E27FC236}">
                <a16:creationId xmlns:a16="http://schemas.microsoft.com/office/drawing/2014/main" id="{845CCE80-0851-4335-9B0D-832A0E7F1BD6}"/>
              </a:ext>
            </a:extLst>
          </p:cNvPr>
          <p:cNvSpPr>
            <a:spLocks noGrp="1"/>
          </p:cNvSpPr>
          <p:nvPr>
            <p:ph idx="1"/>
          </p:nvPr>
        </p:nvSpPr>
        <p:spPr>
          <a:xfrm>
            <a:off x="3679211" y="2528380"/>
            <a:ext cx="4365972" cy="1801239"/>
          </a:xfrm>
        </p:spPr>
        <p:txBody>
          <a:bodyPr/>
          <a:lstStyle/>
          <a:p>
            <a:r>
              <a:rPr lang="en-US" dirty="0"/>
              <a:t>Comes from squeezing fruits and vegetables</a:t>
            </a:r>
          </a:p>
          <a:p>
            <a:r>
              <a:rPr lang="en-US" dirty="0"/>
              <a:t>Still has sugar!</a:t>
            </a:r>
          </a:p>
          <a:p>
            <a:pPr lvl="1"/>
            <a:r>
              <a:rPr lang="en-US" dirty="0"/>
              <a:t>Not as much as soda pop</a:t>
            </a:r>
          </a:p>
        </p:txBody>
      </p:sp>
      <p:pic>
        <p:nvPicPr>
          <p:cNvPr id="5" name="Picture 4" descr="A glass of orange juice&#10;&#10;Description automatically generated">
            <a:extLst>
              <a:ext uri="{FF2B5EF4-FFF2-40B4-BE49-F238E27FC236}">
                <a16:creationId xmlns:a16="http://schemas.microsoft.com/office/drawing/2014/main" id="{28668105-98DF-47A8-8CE6-C8D75285E3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817" y="1575226"/>
            <a:ext cx="2060541" cy="4910373"/>
          </a:xfrm>
          <a:prstGeom prst="rect">
            <a:avLst/>
          </a:prstGeom>
        </p:spPr>
      </p:pic>
    </p:spTree>
    <p:extLst>
      <p:ext uri="{BB962C8B-B14F-4D97-AF65-F5344CB8AC3E}">
        <p14:creationId xmlns:p14="http://schemas.microsoft.com/office/powerpoint/2010/main" val="1707130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41E3A-E529-4EEF-A0A8-D43631E55515}"/>
              </a:ext>
            </a:extLst>
          </p:cNvPr>
          <p:cNvSpPr>
            <a:spLocks noGrp="1"/>
          </p:cNvSpPr>
          <p:nvPr>
            <p:ph type="title"/>
          </p:nvPr>
        </p:nvSpPr>
        <p:spPr/>
        <p:txBody>
          <a:bodyPr/>
          <a:lstStyle/>
          <a:p>
            <a:r>
              <a:rPr lang="en-US" dirty="0"/>
              <a:t>Milk</a:t>
            </a:r>
          </a:p>
        </p:txBody>
      </p:sp>
      <p:sp>
        <p:nvSpPr>
          <p:cNvPr id="3" name="Content Placeholder 2">
            <a:extLst>
              <a:ext uri="{FF2B5EF4-FFF2-40B4-BE49-F238E27FC236}">
                <a16:creationId xmlns:a16="http://schemas.microsoft.com/office/drawing/2014/main" id="{B5C1F6B4-0BB5-4F4C-B75B-2C8F677586CF}"/>
              </a:ext>
            </a:extLst>
          </p:cNvPr>
          <p:cNvSpPr>
            <a:spLocks noGrp="1"/>
          </p:cNvSpPr>
          <p:nvPr>
            <p:ph idx="1"/>
          </p:nvPr>
        </p:nvSpPr>
        <p:spPr>
          <a:xfrm>
            <a:off x="4124884" y="3224119"/>
            <a:ext cx="3751249" cy="1132728"/>
          </a:xfrm>
        </p:spPr>
        <p:txBody>
          <a:bodyPr/>
          <a:lstStyle/>
          <a:p>
            <a:r>
              <a:rPr lang="en-US" dirty="0"/>
              <a:t>Calcium is good</a:t>
            </a:r>
          </a:p>
          <a:p>
            <a:r>
              <a:rPr lang="en-US" dirty="0"/>
              <a:t>Milk has some sugar</a:t>
            </a:r>
          </a:p>
        </p:txBody>
      </p:sp>
      <p:pic>
        <p:nvPicPr>
          <p:cNvPr id="5" name="Picture 4" descr="A picture containing sitting, table, cat, white&#10;&#10;Description automatically generated">
            <a:extLst>
              <a:ext uri="{FF2B5EF4-FFF2-40B4-BE49-F238E27FC236}">
                <a16:creationId xmlns:a16="http://schemas.microsoft.com/office/drawing/2014/main" id="{E338A3A4-28EB-446C-91D6-E82EFA66BC09}"/>
              </a:ext>
            </a:extLst>
          </p:cNvPr>
          <p:cNvPicPr>
            <a:picLocks noChangeAspect="1"/>
          </p:cNvPicPr>
          <p:nvPr/>
        </p:nvPicPr>
        <p:blipFill rotWithShape="1">
          <a:blip r:embed="rId3">
            <a:extLst>
              <a:ext uri="{28A0092B-C50C-407E-A947-70E740481C1C}">
                <a14:useLocalDpi xmlns:a14="http://schemas.microsoft.com/office/drawing/2010/main" val="0"/>
              </a:ext>
            </a:extLst>
          </a:blip>
          <a:srcRect l="16490" t="6582" r="20923"/>
          <a:stretch/>
        </p:blipFill>
        <p:spPr>
          <a:xfrm>
            <a:off x="1575225" y="1793785"/>
            <a:ext cx="2074689" cy="4928498"/>
          </a:xfrm>
          <a:prstGeom prst="rect">
            <a:avLst/>
          </a:prstGeom>
        </p:spPr>
      </p:pic>
    </p:spTree>
    <p:extLst>
      <p:ext uri="{BB962C8B-B14F-4D97-AF65-F5344CB8AC3E}">
        <p14:creationId xmlns:p14="http://schemas.microsoft.com/office/powerpoint/2010/main" val="19235580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942</TotalTime>
  <Words>1331</Words>
  <Application>Microsoft Office PowerPoint</Application>
  <PresentationFormat>On-screen Show (4:3)</PresentationFormat>
  <Paragraphs>134</Paragraphs>
  <Slides>12</Slides>
  <Notes>12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Black</vt:lpstr>
      <vt:lpstr>Calibri</vt:lpstr>
      <vt:lpstr>Symbol</vt:lpstr>
      <vt:lpstr>Office Theme</vt:lpstr>
      <vt:lpstr>PowerPoint Presentation</vt:lpstr>
      <vt:lpstr>Module 3</vt:lpstr>
      <vt:lpstr>Review</vt:lpstr>
      <vt:lpstr>Healthy Choices</vt:lpstr>
      <vt:lpstr>Healthy Choices</vt:lpstr>
      <vt:lpstr>What’s in a Drink?</vt:lpstr>
      <vt:lpstr>Soda Pop</vt:lpstr>
      <vt:lpstr>Juice</vt:lpstr>
      <vt:lpstr>Milk</vt:lpstr>
      <vt:lpstr>Water</vt:lpstr>
      <vt:lpstr>How much sugar?</vt:lpstr>
      <vt:lpstr>Closing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 Storey</dc:creator>
  <cp:lastModifiedBy>Megan Wilkinson</cp:lastModifiedBy>
  <cp:revision>41</cp:revision>
  <dcterms:created xsi:type="dcterms:W3CDTF">2020-04-15T12:27:27Z</dcterms:created>
  <dcterms:modified xsi:type="dcterms:W3CDTF">2020-10-07T19:01:49Z</dcterms:modified>
</cp:coreProperties>
</file>