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9" r:id="rId4"/>
    <p:sldId id="258" r:id="rId5"/>
    <p:sldId id="260" r:id="rId6"/>
    <p:sldId id="261" r:id="rId7"/>
    <p:sldId id="262" r:id="rId8"/>
    <p:sldId id="263"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00"/>
    <a:srgbClr val="6CBDEE"/>
    <a:srgbClr val="FFFFFF"/>
    <a:srgbClr val="2D5077"/>
    <a:srgbClr val="32B3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69683" autoAdjust="0"/>
  </p:normalViewPr>
  <p:slideViewPr>
    <p:cSldViewPr snapToGrid="0">
      <p:cViewPr varScale="1">
        <p:scale>
          <a:sx n="56" d="100"/>
          <a:sy n="56" d="100"/>
        </p:scale>
        <p:origin x="1104"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61C914-C8A2-4FF2-9EA2-F63E84BF34EC}" type="datetimeFigureOut">
              <a:rPr lang="en-US" smtClean="0"/>
              <a:t>10/7/2020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A847BA-5AE4-4DF0-A4A7-086B2D63D1F8}" type="slidenum">
              <a:rPr lang="en-US" smtClean="0"/>
              <a:t>‹#›</a:t>
            </a:fld>
            <a:endParaRPr lang="en-US"/>
          </a:p>
        </p:txBody>
      </p:sp>
    </p:spTree>
    <p:extLst>
      <p:ext uri="{BB962C8B-B14F-4D97-AF65-F5344CB8AC3E}">
        <p14:creationId xmlns:p14="http://schemas.microsoft.com/office/powerpoint/2010/main" val="2542689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prepare for this module:</a:t>
            </a:r>
          </a:p>
          <a:p>
            <a:pPr marL="171450" indent="-171450">
              <a:buFont typeface="Arial" panose="020B0604020202020204" pitchFamily="34" charset="0"/>
              <a:buChar char="•"/>
            </a:pPr>
            <a:r>
              <a:rPr lang="en-US" dirty="0"/>
              <a:t>Provide the pretest to the classroom teacher ahead of going to teach.</a:t>
            </a:r>
          </a:p>
          <a:p>
            <a:pPr marL="628650" lvl="1" indent="-171450">
              <a:buFont typeface="Arial" panose="020B0604020202020204" pitchFamily="34" charset="0"/>
              <a:buChar char="•"/>
            </a:pPr>
            <a:r>
              <a:rPr lang="en-US" dirty="0"/>
              <a:t>Instruct the classroom teacher that this will need to be completed before starting the first module.</a:t>
            </a:r>
          </a:p>
          <a:p>
            <a:pPr marL="171450" lvl="0" indent="-171450">
              <a:buFont typeface="Arial" panose="020B0604020202020204" pitchFamily="34" charset="0"/>
              <a:buChar char="•"/>
            </a:pPr>
            <a:r>
              <a:rPr lang="en-US" dirty="0"/>
              <a:t>You will need a poster board, white board, or something similar to write out the KWL discussion results.</a:t>
            </a:r>
          </a:p>
          <a:p>
            <a:pPr marL="171450" lvl="0" indent="-171450">
              <a:buFont typeface="Arial" panose="020B0604020202020204" pitchFamily="34" charset="0"/>
              <a:buChar char="•"/>
            </a:pPr>
            <a:r>
              <a:rPr lang="en-US" dirty="0"/>
              <a:t>Review toothbrushing techniques.</a:t>
            </a:r>
          </a:p>
        </p:txBody>
      </p:sp>
      <p:sp>
        <p:nvSpPr>
          <p:cNvPr id="4" name="Slide Number Placeholder 3"/>
          <p:cNvSpPr>
            <a:spLocks noGrp="1"/>
          </p:cNvSpPr>
          <p:nvPr>
            <p:ph type="sldNum" sz="quarter" idx="5"/>
          </p:nvPr>
        </p:nvSpPr>
        <p:spPr/>
        <p:txBody>
          <a:bodyPr/>
          <a:lstStyle/>
          <a:p>
            <a:fld id="{50A847BA-5AE4-4DF0-A4A7-086B2D63D1F8}" type="slidenum">
              <a:rPr lang="en-US" smtClean="0"/>
              <a:t>1</a:t>
            </a:fld>
            <a:endParaRPr lang="en-US"/>
          </a:p>
        </p:txBody>
      </p:sp>
    </p:spTree>
    <p:extLst>
      <p:ext uri="{BB962C8B-B14F-4D97-AF65-F5344CB8AC3E}">
        <p14:creationId xmlns:p14="http://schemas.microsoft.com/office/powerpoint/2010/main" val="3309166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A847BA-5AE4-4DF0-A4A7-086B2D63D1F8}" type="slidenum">
              <a:rPr lang="en-US" smtClean="0"/>
              <a:t>2</a:t>
            </a:fld>
            <a:endParaRPr lang="en-US"/>
          </a:p>
        </p:txBody>
      </p:sp>
    </p:spTree>
    <p:extLst>
      <p:ext uri="{BB962C8B-B14F-4D97-AF65-F5344CB8AC3E}">
        <p14:creationId xmlns:p14="http://schemas.microsoft.com/office/powerpoint/2010/main" val="1835225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romanUcPeriod"/>
            </a:pPr>
            <a:r>
              <a:rPr lang="en-US" sz="1200" dirty="0">
                <a:effectLst/>
                <a:latin typeface="Calibri" panose="020F0502020204030204" pitchFamily="34" charset="0"/>
                <a:ea typeface="Calibri" panose="020F0502020204030204" pitchFamily="34" charset="0"/>
                <a:cs typeface="Calibri" panose="020F0502020204030204" pitchFamily="34" charset="0"/>
              </a:rPr>
              <a:t>Introduction</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Your name</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Describe the program</a:t>
            </a:r>
          </a:p>
          <a:p>
            <a:pPr marL="285750" marR="0" lvl="0" indent="-285750">
              <a:lnSpc>
                <a:spcPct val="107000"/>
              </a:lnSpc>
              <a:spcBef>
                <a:spcPts val="0"/>
              </a:spcBef>
              <a:spcAft>
                <a:spcPts val="0"/>
              </a:spcAft>
              <a:buFont typeface="+mj-lt"/>
              <a:buAutoNum type="romanUcPeriod"/>
            </a:pPr>
            <a:r>
              <a:rPr lang="en-US" sz="1200" dirty="0">
                <a:effectLst/>
                <a:latin typeface="Calibri" panose="020F0502020204030204" pitchFamily="34" charset="0"/>
                <a:ea typeface="Calibri" panose="020F0502020204030204" pitchFamily="34" charset="0"/>
                <a:cs typeface="Calibri" panose="020F0502020204030204" pitchFamily="34" charset="0"/>
              </a:rPr>
              <a:t>Play video 1: Why Do We Need Teeth?</a:t>
            </a:r>
          </a:p>
          <a:p>
            <a:endParaRPr lang="en-US" dirty="0"/>
          </a:p>
        </p:txBody>
      </p:sp>
      <p:sp>
        <p:nvSpPr>
          <p:cNvPr id="4" name="Slide Number Placeholder 3"/>
          <p:cNvSpPr>
            <a:spLocks noGrp="1"/>
          </p:cNvSpPr>
          <p:nvPr>
            <p:ph type="sldNum" sz="quarter" idx="5"/>
          </p:nvPr>
        </p:nvSpPr>
        <p:spPr/>
        <p:txBody>
          <a:bodyPr/>
          <a:lstStyle/>
          <a:p>
            <a:fld id="{50A847BA-5AE4-4DF0-A4A7-086B2D63D1F8}" type="slidenum">
              <a:rPr lang="en-US" smtClean="0"/>
              <a:t>3</a:t>
            </a:fld>
            <a:endParaRPr lang="en-US"/>
          </a:p>
        </p:txBody>
      </p:sp>
    </p:spTree>
    <p:extLst>
      <p:ext uri="{BB962C8B-B14F-4D97-AF65-F5344CB8AC3E}">
        <p14:creationId xmlns:p14="http://schemas.microsoft.com/office/powerpoint/2010/main" val="1332874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00050" marR="0" lvl="0" indent="-400050">
              <a:lnSpc>
                <a:spcPct val="107000"/>
              </a:lnSpc>
              <a:spcBef>
                <a:spcPts val="0"/>
              </a:spcBef>
              <a:spcAft>
                <a:spcPts val="0"/>
              </a:spcAft>
              <a:buFont typeface="+mj-lt"/>
              <a:buAutoNum type="romanUcPeriod" startAt="3"/>
            </a:pPr>
            <a:r>
              <a:rPr lang="en-US" sz="1800" dirty="0">
                <a:effectLst/>
                <a:latin typeface="Calibri" panose="020F0502020204030204" pitchFamily="34" charset="0"/>
                <a:ea typeface="Calibri" panose="020F0502020204030204" pitchFamily="34" charset="0"/>
                <a:cs typeface="Calibri" panose="020F0502020204030204" pitchFamily="34" charset="0"/>
              </a:rPr>
              <a:t>Activity 1</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Calibri" panose="020F0502020204030204" pitchFamily="34" charset="0"/>
              </a:rPr>
              <a:t>Activity 1 – KWL</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Supplies:</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White board, poster board, or Word document on a projector screen</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Marker or dry erase marker</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Instructions:</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After viewing the “Why Do We Need Teeth?” video, talk to students about things mentioned in the video (e.g. we need teeth for eating, talking, etc.). On the poster/white board/Word document, create sections for K (Know), W (Want to know), and L (Learned). You will be coming back to this activity on the last day to fill in the L section. If you are using a white board, you may want to take a picture of the board so you can recreate it on the last day.</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Ask students the following about teeth to see what they know and write the responses in the K section. Anything they don’t know, write in the W section.</a:t>
            </a:r>
          </a:p>
          <a:p>
            <a:pPr marL="228600" marR="0" lvl="0" indent="-228600">
              <a:lnSpc>
                <a:spcPct val="106000"/>
              </a:lnSpc>
              <a:spcBef>
                <a:spcPts val="0"/>
              </a:spcBef>
              <a:spcAft>
                <a:spcPts val="0"/>
              </a:spcAft>
              <a:buFont typeface="Symbol" panose="05050102010706020507" pitchFamily="18" charset="2"/>
              <a:buChar char=""/>
              <a:tabLst>
                <a:tab pos="1371600" algn="l"/>
              </a:tabLst>
            </a:pPr>
            <a:r>
              <a:rPr lang="en-US" sz="1800"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Physical qualities (color, hardness, size)</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228600" marR="0" lvl="0" indent="-228600">
              <a:lnSpc>
                <a:spcPct val="106000"/>
              </a:lnSpc>
              <a:spcBef>
                <a:spcPts val="0"/>
              </a:spcBef>
              <a:spcAft>
                <a:spcPts val="0"/>
              </a:spcAft>
              <a:buFont typeface="Symbol" panose="05050102010706020507" pitchFamily="18" charset="2"/>
              <a:buChar char=""/>
              <a:tabLst>
                <a:tab pos="1371600" algn="l"/>
              </a:tabLst>
            </a:pPr>
            <a:r>
              <a:rPr lang="en-US" sz="1800"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Quantity (20 teeth)</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228600" marR="0" lvl="0" indent="-228600">
              <a:lnSpc>
                <a:spcPct val="106000"/>
              </a:lnSpc>
              <a:spcBef>
                <a:spcPts val="0"/>
              </a:spcBef>
              <a:spcAft>
                <a:spcPts val="0"/>
              </a:spcAft>
              <a:buFont typeface="Symbol" panose="05050102010706020507" pitchFamily="18" charset="2"/>
              <a:buChar char=""/>
              <a:tabLst>
                <a:tab pos="1371600" algn="l"/>
              </a:tabLst>
            </a:pPr>
            <a:r>
              <a:rPr lang="en-US" sz="1800"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How they’re used (eating, talking, smiling, singing, whistling, etc.)</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228600" marR="0" lvl="0" indent="-228600">
              <a:lnSpc>
                <a:spcPct val="106000"/>
              </a:lnSpc>
              <a:spcBef>
                <a:spcPts val="0"/>
              </a:spcBef>
              <a:spcAft>
                <a:spcPts val="0"/>
              </a:spcAft>
              <a:buFont typeface="Symbol" panose="05050102010706020507" pitchFamily="18" charset="2"/>
              <a:buChar char=""/>
              <a:tabLst>
                <a:tab pos="1371600" algn="l"/>
              </a:tabLst>
            </a:pPr>
            <a:r>
              <a:rPr lang="en-US" sz="1800"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Daily care (brush twice a day, floss once a day)</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228600" marR="0" lvl="0" indent="-228600">
              <a:lnSpc>
                <a:spcPct val="106000"/>
              </a:lnSpc>
              <a:spcBef>
                <a:spcPts val="0"/>
              </a:spcBef>
              <a:spcAft>
                <a:spcPts val="0"/>
              </a:spcAft>
              <a:buFont typeface="Symbol" panose="05050102010706020507" pitchFamily="18" charset="2"/>
              <a:buChar char=""/>
              <a:tabLst>
                <a:tab pos="1371600" algn="l"/>
              </a:tabLst>
            </a:pPr>
            <a:r>
              <a:rPr lang="en-US" sz="1800"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Other healthy teeth habits (eating fruits and veggies, drink water and milk instead of sugary drinks)</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0A847BA-5AE4-4DF0-A4A7-086B2D63D1F8}" type="slidenum">
              <a:rPr lang="en-US" smtClean="0"/>
              <a:t>4</a:t>
            </a:fld>
            <a:endParaRPr lang="en-US"/>
          </a:p>
        </p:txBody>
      </p:sp>
    </p:spTree>
    <p:extLst>
      <p:ext uri="{BB962C8B-B14F-4D97-AF65-F5344CB8AC3E}">
        <p14:creationId xmlns:p14="http://schemas.microsoft.com/office/powerpoint/2010/main" val="1067123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romanUcPeriod" startAt="4"/>
            </a:pPr>
            <a:r>
              <a:rPr lang="en-US" sz="1200" dirty="0">
                <a:effectLst/>
                <a:latin typeface="Calibri" panose="020F0502020204030204" pitchFamily="34" charset="0"/>
                <a:ea typeface="Calibri" panose="020F0502020204030204" pitchFamily="34" charset="0"/>
                <a:cs typeface="Calibri" panose="020F0502020204030204" pitchFamily="34" charset="0"/>
              </a:rPr>
              <a:t>Daily Dental Care</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Talk to students about brushing teeth</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Why? To remove all the food and drink that get left behind</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How often? Twice a day</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How long? 2 minutes</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How to do it?</a:t>
            </a:r>
          </a:p>
          <a:p>
            <a:pPr marL="228600" marR="0" lvl="0" indent="-228600">
              <a:lnSpc>
                <a:spcPct val="107000"/>
              </a:lnSpc>
              <a:spcBef>
                <a:spcPts val="0"/>
              </a:spcBef>
              <a:spcAft>
                <a:spcPts val="0"/>
              </a:spcAft>
              <a:buFont typeface="+mj-lt"/>
              <a:buAutoNum type="romanUcPeriod" startAt="4"/>
            </a:pPr>
            <a:r>
              <a:rPr lang="en-US" sz="1200" dirty="0">
                <a:effectLst/>
                <a:latin typeface="Calibri" panose="020F0502020204030204" pitchFamily="34" charset="0"/>
                <a:ea typeface="Calibri" panose="020F0502020204030204" pitchFamily="34" charset="0"/>
                <a:cs typeface="Calibri" panose="020F0502020204030204" pitchFamily="34" charset="0"/>
              </a:rPr>
              <a:t>Activity 2 (next slide)</a:t>
            </a:r>
          </a:p>
          <a:p>
            <a:endParaRPr lang="en-US" dirty="0"/>
          </a:p>
        </p:txBody>
      </p:sp>
      <p:sp>
        <p:nvSpPr>
          <p:cNvPr id="4" name="Slide Number Placeholder 3"/>
          <p:cNvSpPr>
            <a:spLocks noGrp="1"/>
          </p:cNvSpPr>
          <p:nvPr>
            <p:ph type="sldNum" sz="quarter" idx="5"/>
          </p:nvPr>
        </p:nvSpPr>
        <p:spPr/>
        <p:txBody>
          <a:bodyPr/>
          <a:lstStyle/>
          <a:p>
            <a:fld id="{50A847BA-5AE4-4DF0-A4A7-086B2D63D1F8}" type="slidenum">
              <a:rPr lang="en-US" smtClean="0"/>
              <a:t>5</a:t>
            </a:fld>
            <a:endParaRPr lang="en-US"/>
          </a:p>
        </p:txBody>
      </p:sp>
    </p:spTree>
    <p:extLst>
      <p:ext uri="{BB962C8B-B14F-4D97-AF65-F5344CB8AC3E}">
        <p14:creationId xmlns:p14="http://schemas.microsoft.com/office/powerpoint/2010/main" val="3369788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Calibri" panose="020F0502020204030204" pitchFamily="34" charset="0"/>
              </a:rPr>
              <a:t>Activity 2 – Brushing Techniques</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Supplies:</a:t>
            </a:r>
          </a:p>
          <a:p>
            <a:pPr marL="742950" marR="0" lvl="1" indent="-28575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Mouth model</a:t>
            </a:r>
          </a:p>
          <a:p>
            <a:pPr marL="742950" marR="0" lvl="1" indent="-28575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Large toothbrush</a:t>
            </a:r>
          </a:p>
          <a:p>
            <a:pPr marL="742950" marR="0" lvl="1" indent="-28575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Room for students to move</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Instructions:</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After discussing how often and how long to brush teeth, explain to students that we need to brush every tooth, every side, every time. Demonstrate this with the mouth model and large toothbrush. To make the lesson interactive:</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Ask students how many teeth they have. There are 20 primary teeth, some students may have lost some by now.</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As you show them how to brush in circles, have them do exaggerated circular motions with their arms and/or legs.</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As you show them to brush up and down, have them do up and down motions with their arms and/or legs.</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As you explain that they need to brush all around their mouth, have them either walk in one big circle (like a conga line) or in individual small circles.</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Feel free to come up with your own body motions that help demonstrate brushing techniques.</a:t>
            </a:r>
          </a:p>
          <a:p>
            <a:endParaRPr lang="en-US" dirty="0"/>
          </a:p>
        </p:txBody>
      </p:sp>
      <p:sp>
        <p:nvSpPr>
          <p:cNvPr id="4" name="Slide Number Placeholder 3"/>
          <p:cNvSpPr>
            <a:spLocks noGrp="1"/>
          </p:cNvSpPr>
          <p:nvPr>
            <p:ph type="sldNum" sz="quarter" idx="5"/>
          </p:nvPr>
        </p:nvSpPr>
        <p:spPr/>
        <p:txBody>
          <a:bodyPr/>
          <a:lstStyle/>
          <a:p>
            <a:fld id="{50A847BA-5AE4-4DF0-A4A7-086B2D63D1F8}" type="slidenum">
              <a:rPr lang="en-US" smtClean="0"/>
              <a:t>6</a:t>
            </a:fld>
            <a:endParaRPr lang="en-US"/>
          </a:p>
        </p:txBody>
      </p:sp>
    </p:spTree>
    <p:extLst>
      <p:ext uri="{BB962C8B-B14F-4D97-AF65-F5344CB8AC3E}">
        <p14:creationId xmlns:p14="http://schemas.microsoft.com/office/powerpoint/2010/main" val="2957035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romanUcPeriod" startAt="6"/>
            </a:pPr>
            <a:r>
              <a:rPr lang="en-US" sz="1200" dirty="0">
                <a:effectLst/>
                <a:latin typeface="Calibri" panose="020F0502020204030204" pitchFamily="34" charset="0"/>
                <a:ea typeface="Calibri" panose="020F0502020204030204" pitchFamily="34" charset="0"/>
                <a:cs typeface="Calibri" panose="020F0502020204030204" pitchFamily="34" charset="0"/>
              </a:rPr>
              <a:t>Teeth and Drinks</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Discussion about stains from drink on teeth.</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What is a stain? Spilling something, it won’t wash off, etc.</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Do we want things to be stained? No</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How do you keep stains from happening on your clothes? Furniture? </a:t>
            </a:r>
            <a:r>
              <a:rPr lang="en-US" sz="1200" dirty="0" err="1">
                <a:effectLst/>
                <a:latin typeface="Calibri" panose="020F0502020204030204" pitchFamily="34" charset="0"/>
                <a:ea typeface="Calibri" panose="020F0502020204030204" pitchFamily="34" charset="0"/>
                <a:cs typeface="Calibri" panose="020F0502020204030204" pitchFamily="34" charset="0"/>
              </a:rPr>
              <a:t>Etc</a:t>
            </a:r>
            <a:r>
              <a:rPr lang="en-US" sz="1200" dirty="0">
                <a:effectLst/>
                <a:latin typeface="Calibri" panose="020F0502020204030204" pitchFamily="34" charset="0"/>
                <a:ea typeface="Calibri" panose="020F0502020204030204" pitchFamily="34" charset="0"/>
                <a:cs typeface="Calibri" panose="020F0502020204030204" pitchFamily="34" charset="0"/>
              </a:rPr>
              <a:t>?</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Do you think teeth can get stained?</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What happens to teeth when they’re stained? They don’t look nice, cavities.</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What type of things can stain your teeth?</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How can we keep our teeth from getting stained? Drink water, brush teeth.</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Reminder about daily dental care – brushing, flossing.</a:t>
            </a:r>
          </a:p>
          <a:p>
            <a:pPr marL="400050" marR="0" lvl="0" indent="-400050" algn="l" defTabSz="914400" rtl="0" eaLnBrk="1" fontAlgn="auto" latinLnBrk="0" hangingPunct="1">
              <a:lnSpc>
                <a:spcPct val="100000"/>
              </a:lnSpc>
              <a:spcBef>
                <a:spcPts val="0"/>
              </a:spcBef>
              <a:spcAft>
                <a:spcPts val="0"/>
              </a:spcAft>
              <a:buClrTx/>
              <a:buSzTx/>
              <a:buFont typeface="+mj-lt"/>
              <a:buAutoNum type="romanUcPeriod" startAt="7"/>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Start activity 3 (next slide)</a:t>
            </a:r>
          </a:p>
          <a:p>
            <a:endParaRPr lang="en-US" dirty="0"/>
          </a:p>
        </p:txBody>
      </p:sp>
      <p:sp>
        <p:nvSpPr>
          <p:cNvPr id="4" name="Slide Number Placeholder 3"/>
          <p:cNvSpPr>
            <a:spLocks noGrp="1"/>
          </p:cNvSpPr>
          <p:nvPr>
            <p:ph type="sldNum" sz="quarter" idx="5"/>
          </p:nvPr>
        </p:nvSpPr>
        <p:spPr/>
        <p:txBody>
          <a:bodyPr/>
          <a:lstStyle/>
          <a:p>
            <a:fld id="{50A847BA-5AE4-4DF0-A4A7-086B2D63D1F8}" type="slidenum">
              <a:rPr lang="en-US" smtClean="0"/>
              <a:t>7</a:t>
            </a:fld>
            <a:endParaRPr lang="en-US"/>
          </a:p>
        </p:txBody>
      </p:sp>
    </p:spTree>
    <p:extLst>
      <p:ext uri="{BB962C8B-B14F-4D97-AF65-F5344CB8AC3E}">
        <p14:creationId xmlns:p14="http://schemas.microsoft.com/office/powerpoint/2010/main" val="2814810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Calibri" panose="020F0502020204030204" pitchFamily="34" charset="0"/>
              </a:rPr>
              <a:t>Activity 3 – Eggshell Experiment</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*You will be starting this experiment at the end of module 1 and finishing it at the beginning of module 4</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Supplies:</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Times New Roman" panose="02020603050405020304" pitchFamily="18" charset="0"/>
                <a:cs typeface="Calibri" panose="020F0502020204030204" pitchFamily="34" charset="0"/>
              </a:rPr>
              <a:t>Dark soda (enough to cover an egg) in a clear cup</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Times New Roman" panose="02020603050405020304" pitchFamily="18" charset="0"/>
                <a:cs typeface="Calibri" panose="020F0502020204030204" pitchFamily="34" charset="0"/>
              </a:rPr>
              <a:t>Water (enough to cover an egg) in a clear cup</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Times New Roman" panose="02020603050405020304" pitchFamily="18" charset="0"/>
                <a:cs typeface="Calibri" panose="020F0502020204030204" pitchFamily="34" charset="0"/>
              </a:rPr>
              <a:t>2 eggs (raw or boiled)</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Instructions:</a:t>
            </a:r>
          </a:p>
          <a:p>
            <a:pPr marL="228600" marR="0" lvl="0"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Explain to students that the shell of an egg is similar to the enamel (the hard outside) on our teeth. It isn’t an exact match, but it will act the same for what we need.</a:t>
            </a:r>
          </a:p>
          <a:p>
            <a:pPr marL="228600" marR="0" lvl="0"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Show students that you are dropping 1 egg (still in shell) into the soda and 1 into the water.</a:t>
            </a:r>
          </a:p>
          <a:p>
            <a:pPr marL="228600" marR="0" lvl="0"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Explain that you will need to let the eggs soak until next time so the eggs will react more like how teeth react with soda and water.</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*Pause the activity until module 4. Put the cups somewhere safe that the students will not disturb them.*</a:t>
            </a:r>
          </a:p>
          <a:p>
            <a:endParaRPr lang="en-US" dirty="0"/>
          </a:p>
        </p:txBody>
      </p:sp>
      <p:sp>
        <p:nvSpPr>
          <p:cNvPr id="4" name="Slide Number Placeholder 3"/>
          <p:cNvSpPr>
            <a:spLocks noGrp="1"/>
          </p:cNvSpPr>
          <p:nvPr>
            <p:ph type="sldNum" sz="quarter" idx="5"/>
          </p:nvPr>
        </p:nvSpPr>
        <p:spPr/>
        <p:txBody>
          <a:bodyPr/>
          <a:lstStyle/>
          <a:p>
            <a:fld id="{50A847BA-5AE4-4DF0-A4A7-086B2D63D1F8}" type="slidenum">
              <a:rPr lang="en-US" smtClean="0"/>
              <a:t>8</a:t>
            </a:fld>
            <a:endParaRPr lang="en-US"/>
          </a:p>
        </p:txBody>
      </p:sp>
    </p:spTree>
    <p:extLst>
      <p:ext uri="{BB962C8B-B14F-4D97-AF65-F5344CB8AC3E}">
        <p14:creationId xmlns:p14="http://schemas.microsoft.com/office/powerpoint/2010/main" val="1119416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romanUcPeriod" startAt="8"/>
            </a:pPr>
            <a:r>
              <a:rPr lang="en-US" sz="1200" dirty="0">
                <a:effectLst/>
                <a:latin typeface="Calibri" panose="020F0502020204030204" pitchFamily="34" charset="0"/>
                <a:ea typeface="Calibri" panose="020F0502020204030204" pitchFamily="34" charset="0"/>
                <a:cs typeface="Calibri" panose="020F0502020204030204" pitchFamily="34" charset="0"/>
              </a:rPr>
              <a:t>Closing</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Review what the students learned today.</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Move any applicable items from the KWL ‘W’ section to the ‘L’ section.</a:t>
            </a:r>
          </a:p>
          <a:p>
            <a:endParaRPr lang="en-US" dirty="0"/>
          </a:p>
        </p:txBody>
      </p:sp>
      <p:sp>
        <p:nvSpPr>
          <p:cNvPr id="4" name="Slide Number Placeholder 3"/>
          <p:cNvSpPr>
            <a:spLocks noGrp="1"/>
          </p:cNvSpPr>
          <p:nvPr>
            <p:ph type="sldNum" sz="quarter" idx="5"/>
          </p:nvPr>
        </p:nvSpPr>
        <p:spPr/>
        <p:txBody>
          <a:bodyPr/>
          <a:lstStyle/>
          <a:p>
            <a:fld id="{50A847BA-5AE4-4DF0-A4A7-086B2D63D1F8}" type="slidenum">
              <a:rPr lang="en-US" smtClean="0"/>
              <a:t>9</a:t>
            </a:fld>
            <a:endParaRPr lang="en-US"/>
          </a:p>
        </p:txBody>
      </p:sp>
    </p:spTree>
    <p:extLst>
      <p:ext uri="{BB962C8B-B14F-4D97-AF65-F5344CB8AC3E}">
        <p14:creationId xmlns:p14="http://schemas.microsoft.com/office/powerpoint/2010/main" val="31842186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descr="Bubbles">
            <a:extLst>
              <a:ext uri="{FF2B5EF4-FFF2-40B4-BE49-F238E27FC236}">
                <a16:creationId xmlns:a16="http://schemas.microsoft.com/office/drawing/2014/main" id="{70549DDC-CE26-4D62-843D-4B1ACD5B28E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3" name="Graphic 2" descr="Dental Care">
            <a:extLst>
              <a:ext uri="{FF2B5EF4-FFF2-40B4-BE49-F238E27FC236}">
                <a16:creationId xmlns:a16="http://schemas.microsoft.com/office/drawing/2014/main" id="{7A569C05-EF1E-49C2-B443-4D6AE611207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75977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EFD483-87E4-4CD2-A542-A23ACF437603}"/>
              </a:ext>
            </a:extLst>
          </p:cNvPr>
          <p:cNvSpPr/>
          <p:nvPr userDrawn="1"/>
        </p:nvSpPr>
        <p:spPr>
          <a:xfrm>
            <a:off x="0" y="-36035"/>
            <a:ext cx="9144000" cy="5414329"/>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1122363"/>
            <a:ext cx="7772400" cy="2387600"/>
          </a:xfrm>
        </p:spPr>
        <p:txBody>
          <a:bodyPr anchor="b"/>
          <a:lstStyle>
            <a:lvl1pPr algn="ctr">
              <a:defRPr sz="600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5" name="Graphic 4" descr="Bubbles">
            <a:extLst>
              <a:ext uri="{FF2B5EF4-FFF2-40B4-BE49-F238E27FC236}">
                <a16:creationId xmlns:a16="http://schemas.microsoft.com/office/drawing/2014/main" id="{0789A304-5092-4B0A-BB77-1217ED67539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3839" y="-674345"/>
            <a:ext cx="1924382" cy="1924382"/>
          </a:xfrm>
          <a:prstGeom prst="rect">
            <a:avLst/>
          </a:prstGeom>
        </p:spPr>
      </p:pic>
      <p:pic>
        <p:nvPicPr>
          <p:cNvPr id="6" name="Graphic 5" descr="Dental Care">
            <a:extLst>
              <a:ext uri="{FF2B5EF4-FFF2-40B4-BE49-F238E27FC236}">
                <a16:creationId xmlns:a16="http://schemas.microsoft.com/office/drawing/2014/main" id="{CCE26516-42BD-4211-B084-A1ADD8CCA37F}"/>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264954" y="985504"/>
            <a:ext cx="529066" cy="529066"/>
          </a:xfrm>
          <a:prstGeom prst="rect">
            <a:avLst/>
          </a:prstGeom>
        </p:spPr>
      </p:pic>
    </p:spTree>
    <p:extLst>
      <p:ext uri="{BB962C8B-B14F-4D97-AF65-F5344CB8AC3E}">
        <p14:creationId xmlns:p14="http://schemas.microsoft.com/office/powerpoint/2010/main" val="1058990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0E2318-B658-448F-91F9-DE1089B39205}"/>
              </a:ext>
            </a:extLst>
          </p:cNvPr>
          <p:cNvSpPr/>
          <p:nvPr userDrawn="1"/>
        </p:nvSpPr>
        <p:spPr>
          <a:xfrm>
            <a:off x="0" y="0"/>
            <a:ext cx="9144000" cy="1524000"/>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80340" y="99218"/>
            <a:ext cx="8783320" cy="1325563"/>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Graphic 4" descr="Bubbles">
            <a:extLst>
              <a:ext uri="{FF2B5EF4-FFF2-40B4-BE49-F238E27FC236}">
                <a16:creationId xmlns:a16="http://schemas.microsoft.com/office/drawing/2014/main" id="{36C02BCB-CA04-4AAA-97AF-C14E4B0542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6" name="Graphic 5" descr="Dental Care">
            <a:extLst>
              <a:ext uri="{FF2B5EF4-FFF2-40B4-BE49-F238E27FC236}">
                <a16:creationId xmlns:a16="http://schemas.microsoft.com/office/drawing/2014/main" id="{6EB68A03-DE6D-4E4F-95CB-134D75CF463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564917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6E4F07-9A1A-4F14-B2AC-60F90A407F89}"/>
              </a:ext>
            </a:extLst>
          </p:cNvPr>
          <p:cNvSpPr/>
          <p:nvPr userDrawn="1"/>
        </p:nvSpPr>
        <p:spPr>
          <a:xfrm>
            <a:off x="0" y="0"/>
            <a:ext cx="9144000" cy="1524000"/>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62560" y="99218"/>
            <a:ext cx="8818880" cy="1325563"/>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Graphic 5" descr="Bubbles">
            <a:extLst>
              <a:ext uri="{FF2B5EF4-FFF2-40B4-BE49-F238E27FC236}">
                <a16:creationId xmlns:a16="http://schemas.microsoft.com/office/drawing/2014/main" id="{F709FD74-97D5-4A17-B15F-400615DDDA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8" name="Graphic 7" descr="Dental Care">
            <a:extLst>
              <a:ext uri="{FF2B5EF4-FFF2-40B4-BE49-F238E27FC236}">
                <a16:creationId xmlns:a16="http://schemas.microsoft.com/office/drawing/2014/main" id="{F9AAB64C-3D1D-4948-8320-2ABE4EF96E99}"/>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2604032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lvl1pPr algn="ct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505075"/>
            <a:ext cx="3868340"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Graphic 6" descr="Bubbles">
            <a:extLst>
              <a:ext uri="{FF2B5EF4-FFF2-40B4-BE49-F238E27FC236}">
                <a16:creationId xmlns:a16="http://schemas.microsoft.com/office/drawing/2014/main" id="{FE1B0123-4D4E-4982-8EFE-2898C948DE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8" name="Graphic 7" descr="Dental Care">
            <a:extLst>
              <a:ext uri="{FF2B5EF4-FFF2-40B4-BE49-F238E27FC236}">
                <a16:creationId xmlns:a16="http://schemas.microsoft.com/office/drawing/2014/main" id="{0BCC53EA-4D72-4CC4-B5FF-B158E4D2A86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2478993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en-US" dirty="0"/>
              <a:t>Click to edit Master title style</a:t>
            </a:r>
          </a:p>
        </p:txBody>
      </p:sp>
      <p:pic>
        <p:nvPicPr>
          <p:cNvPr id="3" name="Graphic 2" descr="Bubbles">
            <a:extLst>
              <a:ext uri="{FF2B5EF4-FFF2-40B4-BE49-F238E27FC236}">
                <a16:creationId xmlns:a16="http://schemas.microsoft.com/office/drawing/2014/main" id="{4638AB58-060A-44C9-A888-FE4490E6B7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4" name="Graphic 3" descr="Dental Care">
            <a:extLst>
              <a:ext uri="{FF2B5EF4-FFF2-40B4-BE49-F238E27FC236}">
                <a16:creationId xmlns:a16="http://schemas.microsoft.com/office/drawing/2014/main" id="{E68D5530-E304-420D-98CC-0C97DB71C7B4}"/>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2601180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6AACFB0-0F6C-419F-8ED5-D4F89BE80BFB}"/>
              </a:ext>
            </a:extLst>
          </p:cNvPr>
          <p:cNvSpPr/>
          <p:nvPr userDrawn="1"/>
        </p:nvSpPr>
        <p:spPr>
          <a:xfrm>
            <a:off x="-1" y="0"/>
            <a:ext cx="3887391" cy="6857999"/>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9841" y="457200"/>
            <a:ext cx="2949178" cy="1600200"/>
          </a:xfrm>
        </p:spPr>
        <p:txBody>
          <a:bodyPr anchor="b"/>
          <a:lstStyle>
            <a:lvl1pPr>
              <a:defRPr sz="320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6" name="Graphic 5" descr="Bubbles">
            <a:extLst>
              <a:ext uri="{FF2B5EF4-FFF2-40B4-BE49-F238E27FC236}">
                <a16:creationId xmlns:a16="http://schemas.microsoft.com/office/drawing/2014/main" id="{FC35472C-B016-44A3-9B3E-B2000C74CC6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7" name="Graphic 6" descr="Dental Care">
            <a:extLst>
              <a:ext uri="{FF2B5EF4-FFF2-40B4-BE49-F238E27FC236}">
                <a16:creationId xmlns:a16="http://schemas.microsoft.com/office/drawing/2014/main" id="{A0C242D2-C2D2-45FA-9036-6C245158975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751016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D33E261-36C3-4BFE-982A-C8CC41A761E7}"/>
              </a:ext>
            </a:extLst>
          </p:cNvPr>
          <p:cNvSpPr/>
          <p:nvPr userDrawn="1"/>
        </p:nvSpPr>
        <p:spPr>
          <a:xfrm>
            <a:off x="-1" y="0"/>
            <a:ext cx="3887391" cy="6857999"/>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9841" y="457200"/>
            <a:ext cx="2949178" cy="1600200"/>
          </a:xfrm>
        </p:spPr>
        <p:txBody>
          <a:bodyPr anchor="b"/>
          <a:lstStyle>
            <a:lvl1pPr>
              <a:defRPr sz="320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6" name="Graphic 5" descr="Bubbles">
            <a:extLst>
              <a:ext uri="{FF2B5EF4-FFF2-40B4-BE49-F238E27FC236}">
                <a16:creationId xmlns:a16="http://schemas.microsoft.com/office/drawing/2014/main" id="{EFDD8350-3AF6-4EAF-B8D2-38AAAAA31FC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7" name="Graphic 6" descr="Dental Care">
            <a:extLst>
              <a:ext uri="{FF2B5EF4-FFF2-40B4-BE49-F238E27FC236}">
                <a16:creationId xmlns:a16="http://schemas.microsoft.com/office/drawing/2014/main" id="{C4F4DABC-4548-468B-B6EC-AE15F8F1862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1751615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descr="A close up of a sign&#10;&#10;Description automatically generated">
            <a:extLst>
              <a:ext uri="{FF2B5EF4-FFF2-40B4-BE49-F238E27FC236}">
                <a16:creationId xmlns:a16="http://schemas.microsoft.com/office/drawing/2014/main" id="{2B778937-AC85-4E83-AEA2-B773CDAB9FB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6746240" y="5872098"/>
            <a:ext cx="1823720" cy="609729"/>
          </a:xfrm>
          <a:prstGeom prst="rect">
            <a:avLst/>
          </a:prstGeom>
        </p:spPr>
      </p:pic>
    </p:spTree>
    <p:extLst>
      <p:ext uri="{BB962C8B-B14F-4D97-AF65-F5344CB8AC3E}">
        <p14:creationId xmlns:p14="http://schemas.microsoft.com/office/powerpoint/2010/main" val="420154652"/>
      </p:ext>
    </p:extLst>
  </p:cSld>
  <p:clrMap bg1="lt1" tx1="dk1" bg2="lt2" tx2="dk2" accent1="accent1" accent2="accent2" accent3="accent3" accent4="accent4" accent5="accent5" accent6="accent6" hlink="hlink" folHlink="folHlink"/>
  <p:sldLayoutIdLst>
    <p:sldLayoutId id="2147483667" r:id="rId1"/>
    <p:sldLayoutId id="2147483661" r:id="rId2"/>
    <p:sldLayoutId id="2147483662" r:id="rId3"/>
    <p:sldLayoutId id="2147483664" r:id="rId4"/>
    <p:sldLayoutId id="2147483665" r:id="rId5"/>
    <p:sldLayoutId id="2147483666" r:id="rId6"/>
    <p:sldLayoutId id="2147483668" r:id="rId7"/>
    <p:sldLayoutId id="2147483669" r:id="rId8"/>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4.svg"/><Relationship Id="rId4" Type="http://schemas.openxmlformats.org/officeDocument/2006/relationships/image" Target="../media/image12.png"/><Relationship Id="rId9"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27.svg"/><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3.jpg"/><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47E280D-E315-4EB3-9D59-EA531AF96CCE}"/>
              </a:ext>
            </a:extLst>
          </p:cNvPr>
          <p:cNvSpPr/>
          <p:nvPr/>
        </p:nvSpPr>
        <p:spPr>
          <a:xfrm>
            <a:off x="-9011" y="4929437"/>
            <a:ext cx="9153010" cy="1924382"/>
          </a:xfrm>
          <a:custGeom>
            <a:avLst/>
            <a:gdLst>
              <a:gd name="connsiteX0" fmla="*/ 0 w 9144001"/>
              <a:gd name="connsiteY0" fmla="*/ 0 h 2670210"/>
              <a:gd name="connsiteX1" fmla="*/ 9144001 w 9144001"/>
              <a:gd name="connsiteY1" fmla="*/ 0 h 2670210"/>
              <a:gd name="connsiteX2" fmla="*/ 9144001 w 9144001"/>
              <a:gd name="connsiteY2" fmla="*/ 2670210 h 2670210"/>
              <a:gd name="connsiteX3" fmla="*/ 0 w 9144001"/>
              <a:gd name="connsiteY3" fmla="*/ 2670210 h 2670210"/>
              <a:gd name="connsiteX4" fmla="*/ 0 w 9144001"/>
              <a:gd name="connsiteY4" fmla="*/ 0 h 2670210"/>
              <a:gd name="connsiteX0" fmla="*/ 0 w 9153010"/>
              <a:gd name="connsiteY0" fmla="*/ 9009 h 2670210"/>
              <a:gd name="connsiteX1" fmla="*/ 9153010 w 9153010"/>
              <a:gd name="connsiteY1" fmla="*/ 0 h 2670210"/>
              <a:gd name="connsiteX2" fmla="*/ 9153010 w 9153010"/>
              <a:gd name="connsiteY2" fmla="*/ 2670210 h 2670210"/>
              <a:gd name="connsiteX3" fmla="*/ 9009 w 9153010"/>
              <a:gd name="connsiteY3" fmla="*/ 2670210 h 2670210"/>
              <a:gd name="connsiteX4" fmla="*/ 0 w 9153010"/>
              <a:gd name="connsiteY4" fmla="*/ 9009 h 2670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3010" h="2670210">
                <a:moveTo>
                  <a:pt x="0" y="9009"/>
                </a:moveTo>
                <a:lnTo>
                  <a:pt x="9153010" y="0"/>
                </a:lnTo>
                <a:lnTo>
                  <a:pt x="9153010" y="2670210"/>
                </a:lnTo>
                <a:lnTo>
                  <a:pt x="9009" y="2670210"/>
                </a:lnTo>
                <a:lnTo>
                  <a:pt x="0" y="9009"/>
                </a:lnTo>
                <a:close/>
              </a:path>
            </a:pathLst>
          </a:custGeom>
          <a:solidFill>
            <a:srgbClr val="2D507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plate, drawing&#10;&#10;Description automatically generated">
            <a:extLst>
              <a:ext uri="{FF2B5EF4-FFF2-40B4-BE49-F238E27FC236}">
                <a16:creationId xmlns:a16="http://schemas.microsoft.com/office/drawing/2014/main" id="{069A7A85-B4DE-41DD-B6D1-1C9B95EAC8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2706" y="454934"/>
            <a:ext cx="6058586" cy="3029294"/>
          </a:xfrm>
          <a:prstGeom prst="rect">
            <a:avLst/>
          </a:prstGeom>
          <a:effectLst>
            <a:outerShdw blurRad="50800" dist="38100" dir="5400000" algn="t" rotWithShape="0">
              <a:prstClr val="black">
                <a:alpha val="21000"/>
              </a:prstClr>
            </a:outerShdw>
          </a:effectLst>
        </p:spPr>
      </p:pic>
      <p:sp>
        <p:nvSpPr>
          <p:cNvPr id="9" name="TextBox 8">
            <a:extLst>
              <a:ext uri="{FF2B5EF4-FFF2-40B4-BE49-F238E27FC236}">
                <a16:creationId xmlns:a16="http://schemas.microsoft.com/office/drawing/2014/main" id="{7FAA55A9-7A6D-49D5-9D96-B3C80FA15C38}"/>
              </a:ext>
            </a:extLst>
          </p:cNvPr>
          <p:cNvSpPr txBox="1"/>
          <p:nvPr/>
        </p:nvSpPr>
        <p:spPr>
          <a:xfrm>
            <a:off x="2691961" y="3705459"/>
            <a:ext cx="3760078" cy="461665"/>
          </a:xfrm>
          <a:prstGeom prst="rect">
            <a:avLst/>
          </a:prstGeom>
          <a:noFill/>
        </p:spPr>
        <p:txBody>
          <a:bodyPr wrap="square" rtlCol="0">
            <a:spAutoFit/>
          </a:bodyPr>
          <a:lstStyle/>
          <a:p>
            <a:pPr algn="ctr"/>
            <a:r>
              <a:rPr lang="en-US" sz="2400" dirty="0">
                <a:solidFill>
                  <a:srgbClr val="2D5077"/>
                </a:solidFill>
                <a:latin typeface="Arial Black" panose="020B0A04020102020204" pitchFamily="34" charset="0"/>
                <a:cs typeface="Arial" panose="020B0604020202020204" pitchFamily="34" charset="0"/>
              </a:rPr>
              <a:t>Second Grade</a:t>
            </a:r>
          </a:p>
        </p:txBody>
      </p:sp>
      <p:pic>
        <p:nvPicPr>
          <p:cNvPr id="15" name="Picture 14" descr="A picture containing drawing&#10;&#10;Description automatically generated">
            <a:extLst>
              <a:ext uri="{FF2B5EF4-FFF2-40B4-BE49-F238E27FC236}">
                <a16:creationId xmlns:a16="http://schemas.microsoft.com/office/drawing/2014/main" id="{A3A2E1E6-C6DA-4CA6-879C-59171F7C94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1137" y="5223219"/>
            <a:ext cx="2483704" cy="931389"/>
          </a:xfrm>
          <a:prstGeom prst="rect">
            <a:avLst/>
          </a:prstGeom>
        </p:spPr>
      </p:pic>
      <p:sp>
        <p:nvSpPr>
          <p:cNvPr id="16" name="TextBox 15">
            <a:extLst>
              <a:ext uri="{FF2B5EF4-FFF2-40B4-BE49-F238E27FC236}">
                <a16:creationId xmlns:a16="http://schemas.microsoft.com/office/drawing/2014/main" id="{A77C6715-ABCE-49E8-A44A-76ECC067AE2A}"/>
              </a:ext>
            </a:extLst>
          </p:cNvPr>
          <p:cNvSpPr txBox="1"/>
          <p:nvPr/>
        </p:nvSpPr>
        <p:spPr>
          <a:xfrm>
            <a:off x="-9011" y="6249588"/>
            <a:ext cx="9144001" cy="338554"/>
          </a:xfrm>
          <a:prstGeom prst="rect">
            <a:avLst/>
          </a:prstGeom>
          <a:noFill/>
        </p:spPr>
        <p:txBody>
          <a:bodyPr wrap="square" rtlCol="0">
            <a:spAutoFit/>
          </a:bodyPr>
          <a:lstStyle/>
          <a:p>
            <a:pPr algn="ctr"/>
            <a:r>
              <a:rPr lang="en-US" sz="1600" dirty="0">
                <a:solidFill>
                  <a:schemeClr val="bg1"/>
                </a:solidFill>
                <a:latin typeface="Arial" panose="020B0604020202020204" pitchFamily="34" charset="0"/>
                <a:cs typeface="Arial" panose="020B0604020202020204" pitchFamily="34" charset="0"/>
              </a:rPr>
              <a:t>Developed by McMillen Health</a:t>
            </a:r>
          </a:p>
        </p:txBody>
      </p:sp>
      <p:pic>
        <p:nvPicPr>
          <p:cNvPr id="19" name="Graphic 18" descr="Bubbles">
            <a:extLst>
              <a:ext uri="{FF2B5EF4-FFF2-40B4-BE49-F238E27FC236}">
                <a16:creationId xmlns:a16="http://schemas.microsoft.com/office/drawing/2014/main" id="{F51E7A5A-10B0-4929-9ED7-CF380321FBA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95864" y="3190446"/>
            <a:ext cx="2295333" cy="2295333"/>
          </a:xfrm>
          <a:prstGeom prst="rect">
            <a:avLst/>
          </a:prstGeom>
        </p:spPr>
      </p:pic>
      <p:pic>
        <p:nvPicPr>
          <p:cNvPr id="20" name="Graphic 19" descr="Bubbles">
            <a:extLst>
              <a:ext uri="{FF2B5EF4-FFF2-40B4-BE49-F238E27FC236}">
                <a16:creationId xmlns:a16="http://schemas.microsoft.com/office/drawing/2014/main" id="{F6533BFA-18CC-4C8F-84B6-2EAB299237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3839" y="-674345"/>
            <a:ext cx="1924382" cy="1924382"/>
          </a:xfrm>
          <a:prstGeom prst="rect">
            <a:avLst/>
          </a:prstGeom>
        </p:spPr>
      </p:pic>
      <p:pic>
        <p:nvPicPr>
          <p:cNvPr id="22" name="Graphic 21" descr="Dental Care">
            <a:extLst>
              <a:ext uri="{FF2B5EF4-FFF2-40B4-BE49-F238E27FC236}">
                <a16:creationId xmlns:a16="http://schemas.microsoft.com/office/drawing/2014/main" id="{DF599227-7377-42E1-8A2B-B2F37854F94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20326825">
            <a:off x="402060" y="3085063"/>
            <a:ext cx="742088" cy="742088"/>
          </a:xfrm>
          <a:prstGeom prst="rect">
            <a:avLst/>
          </a:prstGeom>
        </p:spPr>
      </p:pic>
      <p:pic>
        <p:nvPicPr>
          <p:cNvPr id="24" name="Graphic 23" descr="Tooth">
            <a:extLst>
              <a:ext uri="{FF2B5EF4-FFF2-40B4-BE49-F238E27FC236}">
                <a16:creationId xmlns:a16="http://schemas.microsoft.com/office/drawing/2014/main" id="{A1261CE9-0315-416D-AA03-63D515E9D8A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886385">
            <a:off x="8466759" y="2925594"/>
            <a:ext cx="529702" cy="529702"/>
          </a:xfrm>
          <a:prstGeom prst="rect">
            <a:avLst/>
          </a:prstGeom>
        </p:spPr>
      </p:pic>
      <p:pic>
        <p:nvPicPr>
          <p:cNvPr id="32" name="Graphic 31" descr="Tooth">
            <a:extLst>
              <a:ext uri="{FF2B5EF4-FFF2-40B4-BE49-F238E27FC236}">
                <a16:creationId xmlns:a16="http://schemas.microsoft.com/office/drawing/2014/main" id="{015E1A7B-0D6A-475C-A24B-B65C75E72D2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731263">
            <a:off x="1042360" y="39776"/>
            <a:ext cx="421857" cy="421857"/>
          </a:xfrm>
          <a:prstGeom prst="rect">
            <a:avLst/>
          </a:prstGeom>
        </p:spPr>
      </p:pic>
      <p:grpSp>
        <p:nvGrpSpPr>
          <p:cNvPr id="6" name="Group 5">
            <a:extLst>
              <a:ext uri="{FF2B5EF4-FFF2-40B4-BE49-F238E27FC236}">
                <a16:creationId xmlns:a16="http://schemas.microsoft.com/office/drawing/2014/main" id="{420255D4-079D-4884-864B-9B360AF35FE8}"/>
              </a:ext>
            </a:extLst>
          </p:cNvPr>
          <p:cNvGrpSpPr/>
          <p:nvPr/>
        </p:nvGrpSpPr>
        <p:grpSpPr>
          <a:xfrm>
            <a:off x="3330148" y="3619656"/>
            <a:ext cx="2483704" cy="631370"/>
            <a:chOff x="3330148" y="3619656"/>
            <a:chExt cx="2483704" cy="631370"/>
          </a:xfrm>
        </p:grpSpPr>
        <p:cxnSp>
          <p:nvCxnSpPr>
            <p:cNvPr id="5" name="Straight Connector 4">
              <a:extLst>
                <a:ext uri="{FF2B5EF4-FFF2-40B4-BE49-F238E27FC236}">
                  <a16:creationId xmlns:a16="http://schemas.microsoft.com/office/drawing/2014/main" id="{0EA3B80B-6094-4F61-8E6A-19691EE1172E}"/>
                </a:ext>
              </a:extLst>
            </p:cNvPr>
            <p:cNvCxnSpPr>
              <a:cxnSpLocks/>
            </p:cNvCxnSpPr>
            <p:nvPr/>
          </p:nvCxnSpPr>
          <p:spPr>
            <a:xfrm>
              <a:off x="3330148" y="4251026"/>
              <a:ext cx="2483704" cy="0"/>
            </a:xfrm>
            <a:prstGeom prst="line">
              <a:avLst/>
            </a:prstGeom>
            <a:ln w="38100">
              <a:solidFill>
                <a:srgbClr val="FFF200"/>
              </a:solidFill>
            </a:ln>
          </p:spPr>
          <p:style>
            <a:lnRef idx="1">
              <a:schemeClr val="accent4"/>
            </a:lnRef>
            <a:fillRef idx="0">
              <a:schemeClr val="accent4"/>
            </a:fillRef>
            <a:effectRef idx="0">
              <a:schemeClr val="accent4"/>
            </a:effectRef>
            <a:fontRef idx="minor">
              <a:schemeClr val="tx1"/>
            </a:fontRef>
          </p:style>
        </p:cxnSp>
        <p:cxnSp>
          <p:nvCxnSpPr>
            <p:cNvPr id="18" name="Straight Connector 17">
              <a:extLst>
                <a:ext uri="{FF2B5EF4-FFF2-40B4-BE49-F238E27FC236}">
                  <a16:creationId xmlns:a16="http://schemas.microsoft.com/office/drawing/2014/main" id="{1635A61D-D106-44BD-BB49-197E35CF9600}"/>
                </a:ext>
              </a:extLst>
            </p:cNvPr>
            <p:cNvCxnSpPr>
              <a:cxnSpLocks/>
            </p:cNvCxnSpPr>
            <p:nvPr/>
          </p:nvCxnSpPr>
          <p:spPr>
            <a:xfrm>
              <a:off x="3330148" y="3619656"/>
              <a:ext cx="2483704" cy="0"/>
            </a:xfrm>
            <a:prstGeom prst="line">
              <a:avLst/>
            </a:prstGeom>
            <a:ln w="38100">
              <a:solidFill>
                <a:srgbClr val="FFF200"/>
              </a:solidFill>
            </a:ln>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2818668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ooden, sitting, old, table&#10;&#10;Description automatically generated">
            <a:extLst>
              <a:ext uri="{FF2B5EF4-FFF2-40B4-BE49-F238E27FC236}">
                <a16:creationId xmlns:a16="http://schemas.microsoft.com/office/drawing/2014/main" id="{A96CA583-F5C5-4DD1-93B6-7918B11FE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275" y="1271946"/>
            <a:ext cx="5381449" cy="3718650"/>
          </a:xfrm>
          <a:prstGeom prst="rect">
            <a:avLst/>
          </a:prstGeom>
        </p:spPr>
      </p:pic>
      <p:sp>
        <p:nvSpPr>
          <p:cNvPr id="2" name="Title 1">
            <a:extLst>
              <a:ext uri="{FF2B5EF4-FFF2-40B4-BE49-F238E27FC236}">
                <a16:creationId xmlns:a16="http://schemas.microsoft.com/office/drawing/2014/main" id="{F59D2EFD-F581-4337-BF03-083059EF42EB}"/>
              </a:ext>
            </a:extLst>
          </p:cNvPr>
          <p:cNvSpPr>
            <a:spLocks noGrp="1"/>
          </p:cNvSpPr>
          <p:nvPr>
            <p:ph type="ctrTitle"/>
          </p:nvPr>
        </p:nvSpPr>
        <p:spPr/>
        <p:txBody>
          <a:bodyPr/>
          <a:lstStyle/>
          <a:p>
            <a:r>
              <a:rPr lang="en-US" dirty="0"/>
              <a:t>Module 1</a:t>
            </a:r>
          </a:p>
        </p:txBody>
      </p:sp>
      <p:sp>
        <p:nvSpPr>
          <p:cNvPr id="3" name="Subtitle 2">
            <a:extLst>
              <a:ext uri="{FF2B5EF4-FFF2-40B4-BE49-F238E27FC236}">
                <a16:creationId xmlns:a16="http://schemas.microsoft.com/office/drawing/2014/main" id="{DD4810BE-0F01-46D4-9E2E-F8968652A1CC}"/>
              </a:ext>
            </a:extLst>
          </p:cNvPr>
          <p:cNvSpPr>
            <a:spLocks noGrp="1"/>
          </p:cNvSpPr>
          <p:nvPr>
            <p:ph type="subTitle" idx="1"/>
          </p:nvPr>
        </p:nvSpPr>
        <p:spPr/>
        <p:txBody>
          <a:bodyPr/>
          <a:lstStyle/>
          <a:p>
            <a:r>
              <a:rPr lang="en-US" dirty="0"/>
              <a:t>Healthy Teeth</a:t>
            </a:r>
          </a:p>
        </p:txBody>
      </p:sp>
      <p:grpSp>
        <p:nvGrpSpPr>
          <p:cNvPr id="14" name="Group 13">
            <a:extLst>
              <a:ext uri="{FF2B5EF4-FFF2-40B4-BE49-F238E27FC236}">
                <a16:creationId xmlns:a16="http://schemas.microsoft.com/office/drawing/2014/main" id="{7C7E7C40-517F-4952-833A-7270C64595A3}"/>
              </a:ext>
            </a:extLst>
          </p:cNvPr>
          <p:cNvGrpSpPr/>
          <p:nvPr/>
        </p:nvGrpSpPr>
        <p:grpSpPr>
          <a:xfrm>
            <a:off x="0" y="2779844"/>
            <a:ext cx="3315332" cy="4096628"/>
            <a:chOff x="0" y="2779844"/>
            <a:chExt cx="3315332" cy="4096628"/>
          </a:xfrm>
        </p:grpSpPr>
        <p:pic>
          <p:nvPicPr>
            <p:cNvPr id="15" name="Picture 14" descr="A close up of a sign&#10;&#10;Description automatically generated">
              <a:extLst>
                <a:ext uri="{FF2B5EF4-FFF2-40B4-BE49-F238E27FC236}">
                  <a16:creationId xmlns:a16="http://schemas.microsoft.com/office/drawing/2014/main" id="{DF2215D9-E20A-4EBF-8A82-2C81C8E69DCD}"/>
                </a:ext>
              </a:extLst>
            </p:cNvPr>
            <p:cNvPicPr>
              <a:picLocks noChangeAspect="1"/>
            </p:cNvPicPr>
            <p:nvPr/>
          </p:nvPicPr>
          <p:blipFill rotWithShape="1">
            <a:blip r:embed="rId4">
              <a:extLst>
                <a:ext uri="{28A0092B-C50C-407E-A947-70E740481C1C}">
                  <a14:useLocalDpi xmlns:a14="http://schemas.microsoft.com/office/drawing/2010/main" val="0"/>
                </a:ext>
              </a:extLst>
            </a:blip>
            <a:srcRect l="5962" t="57679"/>
            <a:stretch/>
          </p:blipFill>
          <p:spPr>
            <a:xfrm>
              <a:off x="0" y="4958143"/>
              <a:ext cx="3315332" cy="1918329"/>
            </a:xfrm>
            <a:prstGeom prst="rect">
              <a:avLst/>
            </a:prstGeom>
          </p:spPr>
        </p:pic>
        <p:pic>
          <p:nvPicPr>
            <p:cNvPr id="16" name="Picture 15" descr="A close up of a logo&#10;&#10;Description automatically generated">
              <a:extLst>
                <a:ext uri="{FF2B5EF4-FFF2-40B4-BE49-F238E27FC236}">
                  <a16:creationId xmlns:a16="http://schemas.microsoft.com/office/drawing/2014/main" id="{1699CF7F-B36F-4912-87B5-F39F1E2ABA6E}"/>
                </a:ext>
              </a:extLst>
            </p:cNvPr>
            <p:cNvPicPr>
              <a:picLocks noChangeAspect="1"/>
            </p:cNvPicPr>
            <p:nvPr/>
          </p:nvPicPr>
          <p:blipFill rotWithShape="1">
            <a:blip r:embed="rId5">
              <a:extLst>
                <a:ext uri="{28A0092B-C50C-407E-A947-70E740481C1C}">
                  <a14:useLocalDpi xmlns:a14="http://schemas.microsoft.com/office/drawing/2010/main" val="0"/>
                </a:ext>
              </a:extLst>
            </a:blip>
            <a:srcRect b="24813"/>
            <a:stretch/>
          </p:blipFill>
          <p:spPr>
            <a:xfrm>
              <a:off x="23736" y="2779844"/>
              <a:ext cx="3057673" cy="2955794"/>
            </a:xfrm>
            <a:prstGeom prst="rect">
              <a:avLst/>
            </a:prstGeom>
          </p:spPr>
        </p:pic>
        <p:pic>
          <p:nvPicPr>
            <p:cNvPr id="18" name="Picture 17" descr="A picture containing sky&#10;&#10;Description automatically generated">
              <a:extLst>
                <a:ext uri="{FF2B5EF4-FFF2-40B4-BE49-F238E27FC236}">
                  <a16:creationId xmlns:a16="http://schemas.microsoft.com/office/drawing/2014/main" id="{7DD00ADF-1865-46F8-8B59-39A0C142B024}"/>
                </a:ext>
              </a:extLst>
            </p:cNvPr>
            <p:cNvPicPr>
              <a:picLocks noChangeAspect="1"/>
            </p:cNvPicPr>
            <p:nvPr/>
          </p:nvPicPr>
          <p:blipFill rotWithShape="1">
            <a:blip r:embed="rId6">
              <a:extLst>
                <a:ext uri="{28A0092B-C50C-407E-A947-70E740481C1C}">
                  <a14:useLocalDpi xmlns:a14="http://schemas.microsoft.com/office/drawing/2010/main" val="0"/>
                </a:ext>
              </a:extLst>
            </a:blip>
            <a:srcRect l="43794" t="61756" r="37219" b="28891"/>
            <a:stretch/>
          </p:blipFill>
          <p:spPr>
            <a:xfrm>
              <a:off x="1327553" y="5165611"/>
              <a:ext cx="675258" cy="427661"/>
            </a:xfrm>
            <a:prstGeom prst="rect">
              <a:avLst/>
            </a:prstGeom>
          </p:spPr>
        </p:pic>
        <p:pic>
          <p:nvPicPr>
            <p:cNvPr id="20" name="Picture 19" descr="A picture containing ball&#10;&#10;Description automatically generated">
              <a:extLst>
                <a:ext uri="{FF2B5EF4-FFF2-40B4-BE49-F238E27FC236}">
                  <a16:creationId xmlns:a16="http://schemas.microsoft.com/office/drawing/2014/main" id="{6A181B92-4ABA-447C-BB88-705193641893}"/>
                </a:ext>
              </a:extLst>
            </p:cNvPr>
            <p:cNvPicPr>
              <a:picLocks noChangeAspect="1"/>
            </p:cNvPicPr>
            <p:nvPr/>
          </p:nvPicPr>
          <p:blipFill rotWithShape="1">
            <a:blip r:embed="rId7">
              <a:extLst>
                <a:ext uri="{28A0092B-C50C-407E-A947-70E740481C1C}">
                  <a14:useLocalDpi xmlns:a14="http://schemas.microsoft.com/office/drawing/2010/main" val="0"/>
                </a:ext>
              </a:extLst>
            </a:blip>
            <a:srcRect l="23263" t="38341" r="19229" b="39593"/>
            <a:stretch/>
          </p:blipFill>
          <p:spPr>
            <a:xfrm>
              <a:off x="811657" y="4346355"/>
              <a:ext cx="1593607" cy="786180"/>
            </a:xfrm>
            <a:prstGeom prst="rect">
              <a:avLst/>
            </a:prstGeom>
          </p:spPr>
        </p:pic>
        <p:pic>
          <p:nvPicPr>
            <p:cNvPr id="22" name="Picture 21" descr="A close up of a logo&#10;&#10;Description automatically generated">
              <a:extLst>
                <a:ext uri="{FF2B5EF4-FFF2-40B4-BE49-F238E27FC236}">
                  <a16:creationId xmlns:a16="http://schemas.microsoft.com/office/drawing/2014/main" id="{5BA1F2C9-6BDF-44D4-9711-067F6FD1BD96}"/>
                </a:ext>
              </a:extLst>
            </p:cNvPr>
            <p:cNvPicPr>
              <a:picLocks noChangeAspect="1"/>
            </p:cNvPicPr>
            <p:nvPr/>
          </p:nvPicPr>
          <p:blipFill rotWithShape="1">
            <a:blip r:embed="rId8">
              <a:extLst>
                <a:ext uri="{28A0092B-C50C-407E-A947-70E740481C1C}">
                  <a14:useLocalDpi xmlns:a14="http://schemas.microsoft.com/office/drawing/2010/main" val="0"/>
                </a:ext>
              </a:extLst>
            </a:blip>
            <a:srcRect l="12363" t="35581" r="8629" b="40628"/>
            <a:stretch/>
          </p:blipFill>
          <p:spPr>
            <a:xfrm>
              <a:off x="423303" y="4219315"/>
              <a:ext cx="2370313" cy="917672"/>
            </a:xfrm>
            <a:prstGeom prst="rect">
              <a:avLst/>
            </a:prstGeom>
          </p:spPr>
        </p:pic>
        <p:pic>
          <p:nvPicPr>
            <p:cNvPr id="24" name="Picture 23" descr="A close up of a logo&#10;&#10;Description automatically generated">
              <a:extLst>
                <a:ext uri="{FF2B5EF4-FFF2-40B4-BE49-F238E27FC236}">
                  <a16:creationId xmlns:a16="http://schemas.microsoft.com/office/drawing/2014/main" id="{B7219D90-B8DA-467B-8F25-0967A9A75F2A}"/>
                </a:ext>
              </a:extLst>
            </p:cNvPr>
            <p:cNvPicPr>
              <a:picLocks noChangeAspect="1"/>
            </p:cNvPicPr>
            <p:nvPr/>
          </p:nvPicPr>
          <p:blipFill rotWithShape="1">
            <a:blip r:embed="rId9">
              <a:extLst>
                <a:ext uri="{28A0092B-C50C-407E-A947-70E740481C1C}">
                  <a14:useLocalDpi xmlns:a14="http://schemas.microsoft.com/office/drawing/2010/main" val="0"/>
                </a:ext>
              </a:extLst>
            </a:blip>
            <a:srcRect l="45779" t="53115" r="39091" b="37196"/>
            <a:stretch/>
          </p:blipFill>
          <p:spPr>
            <a:xfrm>
              <a:off x="1470708" y="4939671"/>
              <a:ext cx="356536" cy="293534"/>
            </a:xfrm>
            <a:prstGeom prst="rect">
              <a:avLst/>
            </a:prstGeom>
          </p:spPr>
        </p:pic>
        <p:pic>
          <p:nvPicPr>
            <p:cNvPr id="25" name="Picture 24" descr="A close up of a logo&#10;&#10;Description automatically generated">
              <a:extLst>
                <a:ext uri="{FF2B5EF4-FFF2-40B4-BE49-F238E27FC236}">
                  <a16:creationId xmlns:a16="http://schemas.microsoft.com/office/drawing/2014/main" id="{BD452F12-94CD-44D7-AE2A-35595A830FC0}"/>
                </a:ext>
              </a:extLst>
            </p:cNvPr>
            <p:cNvPicPr>
              <a:picLocks noChangeAspect="1"/>
            </p:cNvPicPr>
            <p:nvPr/>
          </p:nvPicPr>
          <p:blipFill rotWithShape="1">
            <a:blip r:embed="rId10">
              <a:extLst>
                <a:ext uri="{28A0092B-C50C-407E-A947-70E740481C1C}">
                  <a14:useLocalDpi xmlns:a14="http://schemas.microsoft.com/office/drawing/2010/main" val="0"/>
                </a:ext>
              </a:extLst>
            </a:blip>
            <a:srcRect l="26905" t="31675" r="23189" b="59623"/>
            <a:stretch/>
          </p:blipFill>
          <p:spPr>
            <a:xfrm>
              <a:off x="844067" y="3981531"/>
              <a:ext cx="1577402" cy="400511"/>
            </a:xfrm>
            <a:prstGeom prst="rect">
              <a:avLst/>
            </a:prstGeom>
          </p:spPr>
        </p:pic>
      </p:grpSp>
    </p:spTree>
    <p:extLst>
      <p:ext uri="{BB962C8B-B14F-4D97-AF65-F5344CB8AC3E}">
        <p14:creationId xmlns:p14="http://schemas.microsoft.com/office/powerpoint/2010/main" val="2994534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FBC30-1E2A-424E-B546-CC30901F3D7F}"/>
              </a:ext>
            </a:extLst>
          </p:cNvPr>
          <p:cNvSpPr>
            <a:spLocks noGrp="1"/>
          </p:cNvSpPr>
          <p:nvPr>
            <p:ph type="title"/>
          </p:nvPr>
        </p:nvSpPr>
        <p:spPr/>
        <p:txBody>
          <a:bodyPr/>
          <a:lstStyle/>
          <a:p>
            <a:r>
              <a:rPr lang="en-US" dirty="0"/>
              <a:t>Why Do We Need Teeth?</a:t>
            </a:r>
          </a:p>
        </p:txBody>
      </p:sp>
      <p:pic>
        <p:nvPicPr>
          <p:cNvPr id="5" name="RYD 2 Why Dental Care is Important">
            <a:hlinkClick r:id="" action="ppaction://media"/>
            <a:extLst>
              <a:ext uri="{FF2B5EF4-FFF2-40B4-BE49-F238E27FC236}">
                <a16:creationId xmlns:a16="http://schemas.microsoft.com/office/drawing/2014/main" id="{7575DEB3-3FA6-44AE-867E-EC41654A6E3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702560" y="1948487"/>
            <a:ext cx="3738880" cy="2103120"/>
          </a:xfrm>
          <a:prstGeom prst="rect">
            <a:avLst/>
          </a:prstGeom>
        </p:spPr>
      </p:pic>
      <p:pic>
        <p:nvPicPr>
          <p:cNvPr id="4" name="Picture 3" descr="A flat screen tv sitting on top of a television&#10;&#10;Description automatically generated">
            <a:extLst>
              <a:ext uri="{FF2B5EF4-FFF2-40B4-BE49-F238E27FC236}">
                <a16:creationId xmlns:a16="http://schemas.microsoft.com/office/drawing/2014/main" id="{7D007C59-B9A2-45C5-9730-47B7C87AF3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14823" y="1786176"/>
            <a:ext cx="5314355" cy="3853178"/>
          </a:xfrm>
          <a:prstGeom prst="rect">
            <a:avLst/>
          </a:prstGeom>
        </p:spPr>
      </p:pic>
    </p:spTree>
    <p:extLst>
      <p:ext uri="{BB962C8B-B14F-4D97-AF65-F5344CB8AC3E}">
        <p14:creationId xmlns:p14="http://schemas.microsoft.com/office/powerpoint/2010/main" val="159869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563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showWhenStopped="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7C4CC-DE36-4B7D-B69F-96ABF2774DCE}"/>
              </a:ext>
            </a:extLst>
          </p:cNvPr>
          <p:cNvSpPr>
            <a:spLocks noGrp="1"/>
          </p:cNvSpPr>
          <p:nvPr>
            <p:ph type="title"/>
          </p:nvPr>
        </p:nvSpPr>
        <p:spPr/>
        <p:txBody>
          <a:bodyPr/>
          <a:lstStyle/>
          <a:p>
            <a:r>
              <a:rPr lang="en-US" dirty="0"/>
              <a:t>K.W.L.</a:t>
            </a:r>
          </a:p>
        </p:txBody>
      </p:sp>
      <p:sp>
        <p:nvSpPr>
          <p:cNvPr id="3" name="Content Placeholder 2">
            <a:extLst>
              <a:ext uri="{FF2B5EF4-FFF2-40B4-BE49-F238E27FC236}">
                <a16:creationId xmlns:a16="http://schemas.microsoft.com/office/drawing/2014/main" id="{AD7B4DDF-1E52-4D61-96CF-2AEE353D80A5}"/>
              </a:ext>
            </a:extLst>
          </p:cNvPr>
          <p:cNvSpPr>
            <a:spLocks noGrp="1"/>
          </p:cNvSpPr>
          <p:nvPr>
            <p:ph idx="1"/>
          </p:nvPr>
        </p:nvSpPr>
        <p:spPr>
          <a:xfrm>
            <a:off x="4971460" y="3010787"/>
            <a:ext cx="2555984" cy="1018474"/>
          </a:xfrm>
        </p:spPr>
        <p:txBody>
          <a:bodyPr/>
          <a:lstStyle/>
          <a:p>
            <a:r>
              <a:rPr lang="en-US" dirty="0"/>
              <a:t>Know</a:t>
            </a:r>
          </a:p>
          <a:p>
            <a:r>
              <a:rPr lang="en-US" dirty="0"/>
              <a:t>Want to know</a:t>
            </a:r>
          </a:p>
          <a:p>
            <a:endParaRPr lang="en-US" dirty="0"/>
          </a:p>
        </p:txBody>
      </p:sp>
      <p:pic>
        <p:nvPicPr>
          <p:cNvPr id="6" name="Picture 5" descr="A close up of a logo&#10;&#10;Description automatically generated">
            <a:extLst>
              <a:ext uri="{FF2B5EF4-FFF2-40B4-BE49-F238E27FC236}">
                <a16:creationId xmlns:a16="http://schemas.microsoft.com/office/drawing/2014/main" id="{798F3B44-2E5D-4E3E-8F78-CCB226A151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595" y="3010787"/>
            <a:ext cx="3668485" cy="3092283"/>
          </a:xfrm>
          <a:prstGeom prst="rect">
            <a:avLst/>
          </a:prstGeom>
        </p:spPr>
      </p:pic>
      <p:pic>
        <p:nvPicPr>
          <p:cNvPr id="10" name="Graphic 9" descr="Lights On">
            <a:extLst>
              <a:ext uri="{FF2B5EF4-FFF2-40B4-BE49-F238E27FC236}">
                <a16:creationId xmlns:a16="http://schemas.microsoft.com/office/drawing/2014/main" id="{9C8955CD-C6C6-4067-A241-DE59A7D4F9C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6450" y="1909762"/>
            <a:ext cx="914400" cy="914400"/>
          </a:xfrm>
          <a:prstGeom prst="rect">
            <a:avLst/>
          </a:prstGeom>
        </p:spPr>
      </p:pic>
    </p:spTree>
    <p:extLst>
      <p:ext uri="{BB962C8B-B14F-4D97-AF65-F5344CB8AC3E}">
        <p14:creationId xmlns:p14="http://schemas.microsoft.com/office/powerpoint/2010/main" val="3040087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F36DEF55-B32A-49FD-A534-07766E6FA2D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9584" t="9585" r="10183" b="16213"/>
          <a:stretch/>
        </p:blipFill>
        <p:spPr>
          <a:xfrm>
            <a:off x="5176025" y="2069937"/>
            <a:ext cx="3482997" cy="3221270"/>
          </a:xfrm>
          <a:prstGeom prst="rect">
            <a:avLst/>
          </a:prstGeom>
        </p:spPr>
      </p:pic>
      <p:sp>
        <p:nvSpPr>
          <p:cNvPr id="2" name="Title 1">
            <a:extLst>
              <a:ext uri="{FF2B5EF4-FFF2-40B4-BE49-F238E27FC236}">
                <a16:creationId xmlns:a16="http://schemas.microsoft.com/office/drawing/2014/main" id="{04B0E3FB-CCD3-4564-9FB2-972E93B1BC03}"/>
              </a:ext>
            </a:extLst>
          </p:cNvPr>
          <p:cNvSpPr>
            <a:spLocks noGrp="1"/>
          </p:cNvSpPr>
          <p:nvPr>
            <p:ph type="title"/>
          </p:nvPr>
        </p:nvSpPr>
        <p:spPr/>
        <p:txBody>
          <a:bodyPr/>
          <a:lstStyle/>
          <a:p>
            <a:r>
              <a:rPr lang="en-US" dirty="0"/>
              <a:t>Brushing</a:t>
            </a:r>
          </a:p>
        </p:txBody>
      </p:sp>
      <p:sp>
        <p:nvSpPr>
          <p:cNvPr id="3" name="Content Placeholder 2">
            <a:extLst>
              <a:ext uri="{FF2B5EF4-FFF2-40B4-BE49-F238E27FC236}">
                <a16:creationId xmlns:a16="http://schemas.microsoft.com/office/drawing/2014/main" id="{3CF6ACE5-3A8A-4450-B05B-68AAEDFF65B5}"/>
              </a:ext>
            </a:extLst>
          </p:cNvPr>
          <p:cNvSpPr>
            <a:spLocks noGrp="1"/>
          </p:cNvSpPr>
          <p:nvPr>
            <p:ph idx="1"/>
          </p:nvPr>
        </p:nvSpPr>
        <p:spPr>
          <a:xfrm>
            <a:off x="962879" y="2405807"/>
            <a:ext cx="4331932" cy="2392616"/>
          </a:xfrm>
        </p:spPr>
        <p:txBody>
          <a:bodyPr>
            <a:normAutofit/>
          </a:bodyPr>
          <a:lstStyle/>
          <a:p>
            <a:r>
              <a:rPr lang="en-US" dirty="0"/>
              <a:t>Why?</a:t>
            </a:r>
          </a:p>
          <a:p>
            <a:r>
              <a:rPr lang="en-US" dirty="0"/>
              <a:t>How many times a day?</a:t>
            </a:r>
          </a:p>
          <a:p>
            <a:r>
              <a:rPr lang="en-US" dirty="0"/>
              <a:t>How long?</a:t>
            </a:r>
          </a:p>
          <a:p>
            <a:r>
              <a:rPr lang="en-US" dirty="0"/>
              <a:t>How do you brush?</a:t>
            </a:r>
          </a:p>
        </p:txBody>
      </p:sp>
    </p:spTree>
    <p:extLst>
      <p:ext uri="{BB962C8B-B14F-4D97-AF65-F5344CB8AC3E}">
        <p14:creationId xmlns:p14="http://schemas.microsoft.com/office/powerpoint/2010/main" val="2843820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BB08B-8521-42E9-AC7B-B35BD8BC99C1}"/>
              </a:ext>
            </a:extLst>
          </p:cNvPr>
          <p:cNvSpPr>
            <a:spLocks noGrp="1"/>
          </p:cNvSpPr>
          <p:nvPr>
            <p:ph type="title"/>
          </p:nvPr>
        </p:nvSpPr>
        <p:spPr/>
        <p:txBody>
          <a:bodyPr/>
          <a:lstStyle/>
          <a:p>
            <a:r>
              <a:rPr lang="en-US" dirty="0"/>
              <a:t>Brushing</a:t>
            </a:r>
          </a:p>
        </p:txBody>
      </p:sp>
      <p:sp>
        <p:nvSpPr>
          <p:cNvPr id="3" name="Content Placeholder 2">
            <a:extLst>
              <a:ext uri="{FF2B5EF4-FFF2-40B4-BE49-F238E27FC236}">
                <a16:creationId xmlns:a16="http://schemas.microsoft.com/office/drawing/2014/main" id="{8FBDC7EA-E17F-4FB3-A597-BB63A6A0D846}"/>
              </a:ext>
            </a:extLst>
          </p:cNvPr>
          <p:cNvSpPr>
            <a:spLocks noGrp="1"/>
          </p:cNvSpPr>
          <p:nvPr>
            <p:ph idx="1"/>
          </p:nvPr>
        </p:nvSpPr>
        <p:spPr>
          <a:xfrm>
            <a:off x="1714303" y="1902944"/>
            <a:ext cx="5715394" cy="1144598"/>
          </a:xfrm>
        </p:spPr>
        <p:txBody>
          <a:bodyPr/>
          <a:lstStyle/>
          <a:p>
            <a:r>
              <a:rPr lang="en-US" dirty="0"/>
              <a:t>How many teeth do you have?</a:t>
            </a:r>
          </a:p>
          <a:p>
            <a:r>
              <a:rPr lang="en-US" dirty="0"/>
              <a:t>Circles, up and down, all around!</a:t>
            </a:r>
          </a:p>
        </p:txBody>
      </p:sp>
      <p:pic>
        <p:nvPicPr>
          <p:cNvPr id="5" name="Picture 4" descr="A cake made to look like a face&#10;&#10;Description automatically generated">
            <a:extLst>
              <a:ext uri="{FF2B5EF4-FFF2-40B4-BE49-F238E27FC236}">
                <a16:creationId xmlns:a16="http://schemas.microsoft.com/office/drawing/2014/main" id="{73D28E93-A92C-4BA5-BE0A-2B1DC0A615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4151" y="2475243"/>
            <a:ext cx="4215698" cy="4215698"/>
          </a:xfrm>
          <a:prstGeom prst="rect">
            <a:avLst/>
          </a:prstGeom>
        </p:spPr>
      </p:pic>
    </p:spTree>
    <p:extLst>
      <p:ext uri="{BB962C8B-B14F-4D97-AF65-F5344CB8AC3E}">
        <p14:creationId xmlns:p14="http://schemas.microsoft.com/office/powerpoint/2010/main" val="709829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17C9D-5A9D-46D5-A578-BC3EAC862163}"/>
              </a:ext>
            </a:extLst>
          </p:cNvPr>
          <p:cNvSpPr>
            <a:spLocks noGrp="1"/>
          </p:cNvSpPr>
          <p:nvPr>
            <p:ph type="title"/>
          </p:nvPr>
        </p:nvSpPr>
        <p:spPr/>
        <p:txBody>
          <a:bodyPr/>
          <a:lstStyle/>
          <a:p>
            <a:r>
              <a:rPr lang="en-US" dirty="0"/>
              <a:t>Teeth and Drinks</a:t>
            </a:r>
          </a:p>
        </p:txBody>
      </p:sp>
      <p:sp>
        <p:nvSpPr>
          <p:cNvPr id="3" name="Content Placeholder 2">
            <a:extLst>
              <a:ext uri="{FF2B5EF4-FFF2-40B4-BE49-F238E27FC236}">
                <a16:creationId xmlns:a16="http://schemas.microsoft.com/office/drawing/2014/main" id="{D46450AC-6D49-4FA8-8453-125D8C09A219}"/>
              </a:ext>
            </a:extLst>
          </p:cNvPr>
          <p:cNvSpPr>
            <a:spLocks noGrp="1"/>
          </p:cNvSpPr>
          <p:nvPr>
            <p:ph idx="1"/>
          </p:nvPr>
        </p:nvSpPr>
        <p:spPr>
          <a:xfrm>
            <a:off x="584506" y="3095548"/>
            <a:ext cx="4655951" cy="972754"/>
          </a:xfrm>
        </p:spPr>
        <p:txBody>
          <a:bodyPr>
            <a:normAutofit lnSpcReduction="10000"/>
          </a:bodyPr>
          <a:lstStyle/>
          <a:p>
            <a:r>
              <a:rPr lang="en-US" dirty="0"/>
              <a:t>What is a stain?</a:t>
            </a:r>
          </a:p>
          <a:p>
            <a:r>
              <a:rPr lang="en-US" dirty="0"/>
              <a:t>How do teeth get stained?</a:t>
            </a:r>
          </a:p>
        </p:txBody>
      </p:sp>
      <p:pic>
        <p:nvPicPr>
          <p:cNvPr id="5" name="Picture 4" descr="A picture containing person, man, indoor, holding&#10;&#10;Description automatically generated">
            <a:extLst>
              <a:ext uri="{FF2B5EF4-FFF2-40B4-BE49-F238E27FC236}">
                <a16:creationId xmlns:a16="http://schemas.microsoft.com/office/drawing/2014/main" id="{E8112344-0D9A-4DC3-BD3A-04AA07E24B2B}"/>
              </a:ext>
            </a:extLst>
          </p:cNvPr>
          <p:cNvPicPr>
            <a:picLocks noChangeAspect="1"/>
          </p:cNvPicPr>
          <p:nvPr/>
        </p:nvPicPr>
        <p:blipFill rotWithShape="1">
          <a:blip r:embed="rId3">
            <a:extLst>
              <a:ext uri="{28A0092B-C50C-407E-A947-70E740481C1C}">
                <a14:useLocalDpi xmlns:a14="http://schemas.microsoft.com/office/drawing/2010/main" val="0"/>
              </a:ext>
            </a:extLst>
          </a:blip>
          <a:srcRect l="6236" t="9499" r="23337"/>
          <a:stretch/>
        </p:blipFill>
        <p:spPr>
          <a:xfrm>
            <a:off x="5381166" y="1989608"/>
            <a:ext cx="3178328" cy="3184635"/>
          </a:xfrm>
          <a:prstGeom prst="rect">
            <a:avLst/>
          </a:prstGeom>
          <a:ln>
            <a:noFill/>
          </a:ln>
          <a:effectLst>
            <a:softEdge rad="112500"/>
          </a:effectLst>
        </p:spPr>
      </p:pic>
    </p:spTree>
    <p:extLst>
      <p:ext uri="{BB962C8B-B14F-4D97-AF65-F5344CB8AC3E}">
        <p14:creationId xmlns:p14="http://schemas.microsoft.com/office/powerpoint/2010/main" val="3350688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an of soda&#10;&#10;Description automatically generated">
            <a:extLst>
              <a:ext uri="{FF2B5EF4-FFF2-40B4-BE49-F238E27FC236}">
                <a16:creationId xmlns:a16="http://schemas.microsoft.com/office/drawing/2014/main" id="{F4256B8E-1A4A-4150-B763-DFAFFB0F4B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3499" y="3163832"/>
            <a:ext cx="3112604" cy="3685978"/>
          </a:xfrm>
          <a:prstGeom prst="rect">
            <a:avLst/>
          </a:prstGeom>
        </p:spPr>
      </p:pic>
      <p:pic>
        <p:nvPicPr>
          <p:cNvPr id="7" name="Picture 6" descr="A glass of water&#10;&#10;Description automatically generated">
            <a:extLst>
              <a:ext uri="{FF2B5EF4-FFF2-40B4-BE49-F238E27FC236}">
                <a16:creationId xmlns:a16="http://schemas.microsoft.com/office/drawing/2014/main" id="{B519D73F-7A37-489E-910E-D1856F49FCE2}"/>
              </a:ext>
            </a:extLst>
          </p:cNvPr>
          <p:cNvPicPr>
            <a:picLocks noChangeAspect="1"/>
          </p:cNvPicPr>
          <p:nvPr/>
        </p:nvPicPr>
        <p:blipFill rotWithShape="1">
          <a:blip r:embed="rId4">
            <a:extLst>
              <a:ext uri="{28A0092B-C50C-407E-A947-70E740481C1C}">
                <a14:useLocalDpi xmlns:a14="http://schemas.microsoft.com/office/drawing/2010/main" val="0"/>
              </a:ext>
            </a:extLst>
          </a:blip>
          <a:srcRect l="14310" r="9669"/>
          <a:stretch/>
        </p:blipFill>
        <p:spPr>
          <a:xfrm>
            <a:off x="5461176" y="1833367"/>
            <a:ext cx="3638681" cy="3191266"/>
          </a:xfrm>
          <a:prstGeom prst="rect">
            <a:avLst/>
          </a:prstGeom>
        </p:spPr>
      </p:pic>
      <p:sp>
        <p:nvSpPr>
          <p:cNvPr id="2" name="Title 1">
            <a:extLst>
              <a:ext uri="{FF2B5EF4-FFF2-40B4-BE49-F238E27FC236}">
                <a16:creationId xmlns:a16="http://schemas.microsoft.com/office/drawing/2014/main" id="{82349C87-1ECC-4ABD-9058-D264B4C09120}"/>
              </a:ext>
            </a:extLst>
          </p:cNvPr>
          <p:cNvSpPr>
            <a:spLocks noGrp="1"/>
          </p:cNvSpPr>
          <p:nvPr>
            <p:ph type="title"/>
          </p:nvPr>
        </p:nvSpPr>
        <p:spPr/>
        <p:txBody>
          <a:bodyPr/>
          <a:lstStyle/>
          <a:p>
            <a:r>
              <a:rPr lang="en-US"/>
              <a:t>Eggshell Experiment</a:t>
            </a:r>
            <a:endParaRPr lang="en-US" dirty="0"/>
          </a:p>
        </p:txBody>
      </p:sp>
      <p:pic>
        <p:nvPicPr>
          <p:cNvPr id="5" name="Picture 4" descr="A picture containing indoor, table, sitting, food&#10;&#10;Description automatically generated">
            <a:extLst>
              <a:ext uri="{FF2B5EF4-FFF2-40B4-BE49-F238E27FC236}">
                <a16:creationId xmlns:a16="http://schemas.microsoft.com/office/drawing/2014/main" id="{881C559A-1702-4E41-8387-4C9599D8D969}"/>
              </a:ext>
            </a:extLst>
          </p:cNvPr>
          <p:cNvPicPr>
            <a:picLocks noChangeAspect="1"/>
          </p:cNvPicPr>
          <p:nvPr/>
        </p:nvPicPr>
        <p:blipFill rotWithShape="1">
          <a:blip r:embed="rId5">
            <a:duotone>
              <a:schemeClr val="bg2">
                <a:shade val="45000"/>
                <a:satMod val="135000"/>
              </a:schemeClr>
              <a:prstClr val="white"/>
            </a:duotone>
            <a:extLst>
              <a:ext uri="{28A0092B-C50C-407E-A947-70E740481C1C}">
                <a14:useLocalDpi xmlns:a14="http://schemas.microsoft.com/office/drawing/2010/main" val="0"/>
              </a:ext>
            </a:extLst>
          </a:blip>
          <a:srcRect r="11697"/>
          <a:stretch/>
        </p:blipFill>
        <p:spPr>
          <a:xfrm>
            <a:off x="335543" y="1773258"/>
            <a:ext cx="3303139" cy="2488534"/>
          </a:xfrm>
          <a:prstGeom prst="rect">
            <a:avLst/>
          </a:prstGeom>
        </p:spPr>
      </p:pic>
    </p:spTree>
    <p:extLst>
      <p:ext uri="{BB962C8B-B14F-4D97-AF65-F5344CB8AC3E}">
        <p14:creationId xmlns:p14="http://schemas.microsoft.com/office/powerpoint/2010/main" val="1099782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A02B7-1AE6-4CF4-9D35-E64DC57045EF}"/>
              </a:ext>
            </a:extLst>
          </p:cNvPr>
          <p:cNvSpPr>
            <a:spLocks noGrp="1"/>
          </p:cNvSpPr>
          <p:nvPr>
            <p:ph type="title"/>
          </p:nvPr>
        </p:nvSpPr>
        <p:spPr/>
        <p:txBody>
          <a:bodyPr/>
          <a:lstStyle/>
          <a:p>
            <a:r>
              <a:rPr lang="en-US" dirty="0"/>
              <a:t>Closing</a:t>
            </a:r>
          </a:p>
        </p:txBody>
      </p:sp>
      <p:sp>
        <p:nvSpPr>
          <p:cNvPr id="3" name="Content Placeholder 2">
            <a:extLst>
              <a:ext uri="{FF2B5EF4-FFF2-40B4-BE49-F238E27FC236}">
                <a16:creationId xmlns:a16="http://schemas.microsoft.com/office/drawing/2014/main" id="{63A7D658-F37A-4385-96D2-D5CC08821970}"/>
              </a:ext>
            </a:extLst>
          </p:cNvPr>
          <p:cNvSpPr>
            <a:spLocks noGrp="1"/>
          </p:cNvSpPr>
          <p:nvPr>
            <p:ph idx="1"/>
          </p:nvPr>
        </p:nvSpPr>
        <p:spPr>
          <a:xfrm>
            <a:off x="982959" y="2668606"/>
            <a:ext cx="4624420" cy="1603375"/>
          </a:xfrm>
        </p:spPr>
        <p:txBody>
          <a:bodyPr/>
          <a:lstStyle/>
          <a:p>
            <a:r>
              <a:rPr lang="en-US" dirty="0"/>
              <a:t>What did you learn today?</a:t>
            </a:r>
          </a:p>
          <a:p>
            <a:r>
              <a:rPr lang="en-US" dirty="0"/>
              <a:t>Questions?</a:t>
            </a:r>
          </a:p>
          <a:p>
            <a:r>
              <a:rPr lang="en-US" dirty="0"/>
              <a:t>Next time…</a:t>
            </a:r>
          </a:p>
        </p:txBody>
      </p:sp>
      <p:pic>
        <p:nvPicPr>
          <p:cNvPr id="5" name="Picture 4" descr="A close up of a necklace&#10;&#10;Description automatically generated">
            <a:extLst>
              <a:ext uri="{FF2B5EF4-FFF2-40B4-BE49-F238E27FC236}">
                <a16:creationId xmlns:a16="http://schemas.microsoft.com/office/drawing/2014/main" id="{74F54EAD-A2E2-46A1-BA69-D449147C2F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5401" y="1982846"/>
            <a:ext cx="2149373" cy="2892308"/>
          </a:xfrm>
          <a:prstGeom prst="rect">
            <a:avLst/>
          </a:prstGeom>
        </p:spPr>
      </p:pic>
    </p:spTree>
    <p:extLst>
      <p:ext uri="{BB962C8B-B14F-4D97-AF65-F5344CB8AC3E}">
        <p14:creationId xmlns:p14="http://schemas.microsoft.com/office/powerpoint/2010/main" val="10224664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1065</TotalTime>
  <Words>950</Words>
  <Application>Microsoft Office PowerPoint</Application>
  <PresentationFormat>On-screen Show (4:3)</PresentationFormat>
  <Paragraphs>101</Paragraphs>
  <Slides>9</Slides>
  <Notes>9</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Arial Black</vt:lpstr>
      <vt:lpstr>Calibri</vt:lpstr>
      <vt:lpstr>Symbol</vt:lpstr>
      <vt:lpstr>Office Theme</vt:lpstr>
      <vt:lpstr>PowerPoint Presentation</vt:lpstr>
      <vt:lpstr>Module 1</vt:lpstr>
      <vt:lpstr>Why Do We Need Teeth?</vt:lpstr>
      <vt:lpstr>K.W.L.</vt:lpstr>
      <vt:lpstr>Brushing</vt:lpstr>
      <vt:lpstr>Brushing</vt:lpstr>
      <vt:lpstr>Teeth and Drinks</vt:lpstr>
      <vt:lpstr>Eggshell Experiment</vt:lpstr>
      <vt:lpstr>Closing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 Storey</dc:creator>
  <cp:lastModifiedBy>Megan Wilkinson</cp:lastModifiedBy>
  <cp:revision>40</cp:revision>
  <dcterms:created xsi:type="dcterms:W3CDTF">2020-04-15T12:27:27Z</dcterms:created>
  <dcterms:modified xsi:type="dcterms:W3CDTF">2020-10-07T18:40:44Z</dcterms:modified>
</cp:coreProperties>
</file>