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077"/>
    <a:srgbClr val="FFFFFF"/>
    <a:srgbClr val="6CBDEE"/>
    <a:srgbClr val="FFF200"/>
    <a:srgbClr val="32B3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82139" autoAdjust="0"/>
  </p:normalViewPr>
  <p:slideViewPr>
    <p:cSldViewPr snapToGrid="0">
      <p:cViewPr varScale="1">
        <p:scale>
          <a:sx n="67" d="100"/>
          <a:sy n="67" d="100"/>
        </p:scale>
        <p:origin x="163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1279A-8DAA-4C6F-8823-2F799C14063E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860B1-8AAF-4253-9CFD-F8FFA5D93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8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prepare for this module: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Gather supplies for the Dental Walk-Through activity: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Walk-Through posters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Large toothbrush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Dry erase marker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Yarn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78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4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Cavities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acid eats away at teeth, it makes a cavity.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 dentist catches it early, it’s not as hard to fix.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a cavity gets bigger, it can be very painful.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do you feel when you’re in pain?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Would you be able to eat crunchy, healthy foods?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you sleep when you’re in pain? How do you feel when you don’t get enough sleep?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28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5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Plaque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Sticky build up that covers teeth.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Lots of bacteria hide in plaque.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we don’t clean away the plaque every day, it can get hard and stuck on teeth. This is called tartar. A dentist has to scrape away tartar, you can’t do it with a toothbrush when it’s hard.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116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4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Prevent Dental Decay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can do things to keep the bacteria and acid under control, to keep our teeth healthy!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Brushing – twice a day, two minutes each time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Remember how we brush our teeth? (re-enact the brushing activity: big circles, back and forth, front and back)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Flossing – once a day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Sometimes when we eat, little bits of food get left behind.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you ever seen someone get food stuck in their teeth?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Floss is a skinny string that goes between teeth to get leftovers and plaque out.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Going to the Dentist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Twice a year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months are in a year? (12)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should go to the dentist every 6 months.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Dentists can catch cavities early, before they get bad.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Dentists make sure all the leftovers, plaque, and tartar are cleaned from teeth.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Even if we’re brushing and flossing every day, there could be little hidden bits that a dentist can find.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you ever lose something and need a grown-up to help you find it? Dentists are the grown-ups that find bacteria, plaque, and tartar in our mouth.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They help us keep our mouth healthy!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romanUcPeriod" startAt="4"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4 – Dental Walk-Through (next slide)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060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4 – Dental Walk-Through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Supplies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set of 5 Dental Walk-Through signs, from curriculum kit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large toothbrush, from curriculum kit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length (approx. 1 yard) of yarn, floss, or similar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dry erase marker (dark color is best)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Ask for 8 volunteers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 out 1 of the Dental Walk-Through signs to 5 of your volunteers, the toothbrush to another, and the yarn to one of the last 2 (they will be working together with the yarn).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up the 5 students while explaining to the class what each one represents: 2 teeth, bacteria, sugar, and acid.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Explain to students that the bacteria feeds on sugar and makes acid. Ask those 3 volunteers to act this out. Encourage them to be creative and/or a bit silly to have fun. Help them along if needed.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Scribble on the teeth with the dry erase marker.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the volunteers with the yarn/floss to act out flossing between the two volunteers that are holding the teeth. This will look similar to a sawing motion or tug-of-war.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the volunteer with the toothbrush brush the dry erase marker off the teeth.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Repeat the dental care practices: brushing 2 times a day for 2 minutes each, floss once a day, visit the dentist twice a year.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01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6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Closing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what the students learned today.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Move any applicable items from the KWL ‘W’ section to the ‘L’ section.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79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what the students learned in Module 1.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Preview what they will learn today – what causes cavities and how to keep them from happening.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419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0050" marR="0" lvl="0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romanUcPeriod" startAt="2"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Parts of the mouth</a:t>
            </a:r>
          </a:p>
          <a:p>
            <a:pPr marL="857250" marR="0" lvl="1" indent="-400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lang="en-US" dirty="0"/>
              <a:t>Have students name all the parts of the mouth that they can think of.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728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2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Teeth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Young children have 20 primary/baby teeth, usually they all come in by 3 years old. Children start to lose these around 6 years old.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many of you have lost a tooth? Two teeth? Three?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are teeth good for?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Eating, talking, smiling, etc.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Teeth have a hard, outer covering, called enamel. If this gets damaged, we can get cavities, which are holes in teeth.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a hole or cavity goes deep enough, germs from our mouth can get inside the tooth and travel to the rest of our body – this can make our whole body sick!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01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3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Gums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soft tissue that helps hold teeth in place.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you show me your gums? (Have students pull their lips back and show you their gums.)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Germs in the mouth can damage gums.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 gums get damaged from germs, what could happen to the teeth they hold in place? The teeth could get loose and fall out!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1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4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Tongue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muscle in your mouth that helps with eating and talking.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 you show me your tongues? (Have students stick out their tongues)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Germs can sit on your tongue too, be sure to brush it when you brush your teeth.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would it look like to brush your tongue? (have children act out brushing their tongues.)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01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5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Saliva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Saliva is another word for spit.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helps rinse the food and drink from your mouth after you eat and drink.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takes about 20 minutes for saliva to rinse your mouth.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should avoid snacking all the time, so your saliva can help keep your mouth clean after meals.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04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3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is Dental Decay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Play video 2 – Keep Teeth Healthy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the video, pointing out what Manny said about bacteria and cavities.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020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 startAt="3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Bacteria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type of germ.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can germs do to our bodies? (make us sick)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Everyone has bacteria in their mouth, it’s natural.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can help our bodies keep it under control by brushing, flossing, and going to the dentist.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Bacteria eats the sugar in food and makes acid.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Have you heard of acid? What does it do? (it eats away at things)</a:t>
            </a:r>
          </a:p>
          <a:p>
            <a:pPr marL="1600200" marR="0" lvl="3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Acid tries to eat away at teeth too!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C860B1-8AAF-4253-9CFD-F8FFA5D93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08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ubbles">
            <a:extLst>
              <a:ext uri="{FF2B5EF4-FFF2-40B4-BE49-F238E27FC236}">
                <a16:creationId xmlns:a16="http://schemas.microsoft.com/office/drawing/2014/main" id="{70549DDC-CE26-4D62-843D-4B1ACD5B28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3" name="Graphic 2" descr="Dental Care">
            <a:extLst>
              <a:ext uri="{FF2B5EF4-FFF2-40B4-BE49-F238E27FC236}">
                <a16:creationId xmlns:a16="http://schemas.microsoft.com/office/drawing/2014/main" id="{7A569C05-EF1E-49C2-B443-4D6AE61120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7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AEFD483-87E4-4CD2-A542-A23ACF437603}"/>
              </a:ext>
            </a:extLst>
          </p:cNvPr>
          <p:cNvSpPr/>
          <p:nvPr userDrawn="1"/>
        </p:nvSpPr>
        <p:spPr>
          <a:xfrm>
            <a:off x="0" y="-36035"/>
            <a:ext cx="9144000" cy="541432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 descr="Bubbles">
            <a:extLst>
              <a:ext uri="{FF2B5EF4-FFF2-40B4-BE49-F238E27FC236}">
                <a16:creationId xmlns:a16="http://schemas.microsoft.com/office/drawing/2014/main" id="{0789A304-5092-4B0A-BB77-1217ED6753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53839" y="-674345"/>
            <a:ext cx="1924382" cy="1924382"/>
          </a:xfrm>
          <a:prstGeom prst="rect">
            <a:avLst/>
          </a:prstGeom>
        </p:spPr>
      </p:pic>
      <p:pic>
        <p:nvPicPr>
          <p:cNvPr id="6" name="Graphic 5" descr="Dental Care">
            <a:extLst>
              <a:ext uri="{FF2B5EF4-FFF2-40B4-BE49-F238E27FC236}">
                <a16:creationId xmlns:a16="http://schemas.microsoft.com/office/drawing/2014/main" id="{CCE26516-42BD-4211-B084-A1ADD8CCA3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264954" y="9855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90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0E2318-B658-448F-91F9-DE1089B39205}"/>
              </a:ext>
            </a:extLst>
          </p:cNvPr>
          <p:cNvSpPr/>
          <p:nvPr userDrawn="1"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340" y="99218"/>
            <a:ext cx="878332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Graphic 4" descr="Bubbles">
            <a:extLst>
              <a:ext uri="{FF2B5EF4-FFF2-40B4-BE49-F238E27FC236}">
                <a16:creationId xmlns:a16="http://schemas.microsoft.com/office/drawing/2014/main" id="{36C02BCB-CA04-4AAA-97AF-C14E4B0542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6" name="Graphic 5" descr="Dental Care">
            <a:extLst>
              <a:ext uri="{FF2B5EF4-FFF2-40B4-BE49-F238E27FC236}">
                <a16:creationId xmlns:a16="http://schemas.microsoft.com/office/drawing/2014/main" id="{6EB68A03-DE6D-4E4F-95CB-134D75CF46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17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6E4F07-9A1A-4F14-B2AC-60F90A407F89}"/>
              </a:ext>
            </a:extLst>
          </p:cNvPr>
          <p:cNvSpPr/>
          <p:nvPr userDrawn="1"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" y="99218"/>
            <a:ext cx="881888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F709FD74-97D5-4A17-B15F-400615DDD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8" name="Graphic 7" descr="Dental Care">
            <a:extLst>
              <a:ext uri="{FF2B5EF4-FFF2-40B4-BE49-F238E27FC236}">
                <a16:creationId xmlns:a16="http://schemas.microsoft.com/office/drawing/2014/main" id="{F9AAB64C-3D1D-4948-8320-2ABE4EF96E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3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 descr="Bubbles">
            <a:extLst>
              <a:ext uri="{FF2B5EF4-FFF2-40B4-BE49-F238E27FC236}">
                <a16:creationId xmlns:a16="http://schemas.microsoft.com/office/drawing/2014/main" id="{FE1B0123-4D4E-4982-8EFE-2898C948DE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8" name="Graphic 7" descr="Dental Care">
            <a:extLst>
              <a:ext uri="{FF2B5EF4-FFF2-40B4-BE49-F238E27FC236}">
                <a16:creationId xmlns:a16="http://schemas.microsoft.com/office/drawing/2014/main" id="{0BCC53EA-4D72-4CC4-B5FF-B158E4D2A86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93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Graphic 2" descr="Bubbles">
            <a:extLst>
              <a:ext uri="{FF2B5EF4-FFF2-40B4-BE49-F238E27FC236}">
                <a16:creationId xmlns:a16="http://schemas.microsoft.com/office/drawing/2014/main" id="{4638AB58-060A-44C9-A888-FE4490E6B7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4" name="Graphic 3" descr="Dental Care">
            <a:extLst>
              <a:ext uri="{FF2B5EF4-FFF2-40B4-BE49-F238E27FC236}">
                <a16:creationId xmlns:a16="http://schemas.microsoft.com/office/drawing/2014/main" id="{E68D5530-E304-420D-98CC-0C97DB71C7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8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6AACFB0-0F6C-419F-8ED5-D4F89BE80BFB}"/>
              </a:ext>
            </a:extLst>
          </p:cNvPr>
          <p:cNvSpPr/>
          <p:nvPr userDrawn="1"/>
        </p:nvSpPr>
        <p:spPr>
          <a:xfrm>
            <a:off x="-1" y="0"/>
            <a:ext cx="3887391" cy="685799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FC35472C-B016-44A3-9B3E-B2000C74CC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7" name="Graphic 6" descr="Dental Care">
            <a:extLst>
              <a:ext uri="{FF2B5EF4-FFF2-40B4-BE49-F238E27FC236}">
                <a16:creationId xmlns:a16="http://schemas.microsoft.com/office/drawing/2014/main" id="{A0C242D2-C2D2-45FA-9036-6C24515897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1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33E261-36C3-4BFE-982A-C8CC41A761E7}"/>
              </a:ext>
            </a:extLst>
          </p:cNvPr>
          <p:cNvSpPr/>
          <p:nvPr userDrawn="1"/>
        </p:nvSpPr>
        <p:spPr>
          <a:xfrm>
            <a:off x="-1" y="0"/>
            <a:ext cx="3887391" cy="685799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EFDD8350-3AF6-4EAF-B8D2-38AAAAA31F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7" name="Graphic 6" descr="Dental Care">
            <a:extLst>
              <a:ext uri="{FF2B5EF4-FFF2-40B4-BE49-F238E27FC236}">
                <a16:creationId xmlns:a16="http://schemas.microsoft.com/office/drawing/2014/main" id="{C4F4DABC-4548-468B-B6EC-AE15F8F186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1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B778937-AC85-4E83-AEA2-B773CDAB9FB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240" y="5872098"/>
            <a:ext cx="1823720" cy="60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4.sv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47E280D-E315-4EB3-9D59-EA531AF96CCE}"/>
              </a:ext>
            </a:extLst>
          </p:cNvPr>
          <p:cNvSpPr/>
          <p:nvPr/>
        </p:nvSpPr>
        <p:spPr>
          <a:xfrm>
            <a:off x="-9011" y="4929437"/>
            <a:ext cx="9153010" cy="1924382"/>
          </a:xfrm>
          <a:custGeom>
            <a:avLst/>
            <a:gdLst>
              <a:gd name="connsiteX0" fmla="*/ 0 w 9144001"/>
              <a:gd name="connsiteY0" fmla="*/ 0 h 2670210"/>
              <a:gd name="connsiteX1" fmla="*/ 9144001 w 9144001"/>
              <a:gd name="connsiteY1" fmla="*/ 0 h 2670210"/>
              <a:gd name="connsiteX2" fmla="*/ 9144001 w 9144001"/>
              <a:gd name="connsiteY2" fmla="*/ 2670210 h 2670210"/>
              <a:gd name="connsiteX3" fmla="*/ 0 w 9144001"/>
              <a:gd name="connsiteY3" fmla="*/ 2670210 h 2670210"/>
              <a:gd name="connsiteX4" fmla="*/ 0 w 9144001"/>
              <a:gd name="connsiteY4" fmla="*/ 0 h 2670210"/>
              <a:gd name="connsiteX0" fmla="*/ 0 w 9153010"/>
              <a:gd name="connsiteY0" fmla="*/ 9009 h 2670210"/>
              <a:gd name="connsiteX1" fmla="*/ 9153010 w 9153010"/>
              <a:gd name="connsiteY1" fmla="*/ 0 h 2670210"/>
              <a:gd name="connsiteX2" fmla="*/ 9153010 w 9153010"/>
              <a:gd name="connsiteY2" fmla="*/ 2670210 h 2670210"/>
              <a:gd name="connsiteX3" fmla="*/ 9009 w 9153010"/>
              <a:gd name="connsiteY3" fmla="*/ 2670210 h 2670210"/>
              <a:gd name="connsiteX4" fmla="*/ 0 w 9153010"/>
              <a:gd name="connsiteY4" fmla="*/ 9009 h 267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3010" h="2670210">
                <a:moveTo>
                  <a:pt x="0" y="9009"/>
                </a:moveTo>
                <a:lnTo>
                  <a:pt x="9153010" y="0"/>
                </a:lnTo>
                <a:lnTo>
                  <a:pt x="9153010" y="2670210"/>
                </a:lnTo>
                <a:lnTo>
                  <a:pt x="9009" y="2670210"/>
                </a:lnTo>
                <a:lnTo>
                  <a:pt x="0" y="9009"/>
                </a:lnTo>
                <a:close/>
              </a:path>
            </a:pathLst>
          </a:custGeom>
          <a:solidFill>
            <a:srgbClr val="2D50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plate, drawing&#10;&#10;Description automatically generated">
            <a:extLst>
              <a:ext uri="{FF2B5EF4-FFF2-40B4-BE49-F238E27FC236}">
                <a16:creationId xmlns:a16="http://schemas.microsoft.com/office/drawing/2014/main" id="{069A7A85-B4DE-41DD-B6D1-1C9B95EAC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706" y="454934"/>
            <a:ext cx="6058586" cy="30292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AA55A9-7A6D-49D5-9D96-B3C80FA15C38}"/>
              </a:ext>
            </a:extLst>
          </p:cNvPr>
          <p:cNvSpPr txBox="1"/>
          <p:nvPr/>
        </p:nvSpPr>
        <p:spPr>
          <a:xfrm>
            <a:off x="2691960" y="3705459"/>
            <a:ext cx="376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D507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Second Grade</a:t>
            </a:r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A3A2E1E6-C6DA-4CA6-879C-59171F7C9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137" y="5223219"/>
            <a:ext cx="2483704" cy="931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77C6715-ABCE-49E8-A44A-76ECC067AE2A}"/>
              </a:ext>
            </a:extLst>
          </p:cNvPr>
          <p:cNvSpPr txBox="1"/>
          <p:nvPr/>
        </p:nvSpPr>
        <p:spPr>
          <a:xfrm>
            <a:off x="-9011" y="6249588"/>
            <a:ext cx="9144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by McMillen Health</a:t>
            </a:r>
          </a:p>
        </p:txBody>
      </p:sp>
      <p:pic>
        <p:nvPicPr>
          <p:cNvPr id="19" name="Graphic 18" descr="Bubbles">
            <a:extLst>
              <a:ext uri="{FF2B5EF4-FFF2-40B4-BE49-F238E27FC236}">
                <a16:creationId xmlns:a16="http://schemas.microsoft.com/office/drawing/2014/main" id="{F51E7A5A-10B0-4929-9ED7-CF380321FB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5864" y="3190446"/>
            <a:ext cx="2295333" cy="2295333"/>
          </a:xfrm>
          <a:prstGeom prst="rect">
            <a:avLst/>
          </a:prstGeom>
        </p:spPr>
      </p:pic>
      <p:pic>
        <p:nvPicPr>
          <p:cNvPr id="20" name="Graphic 19" descr="Bubbles">
            <a:extLst>
              <a:ext uri="{FF2B5EF4-FFF2-40B4-BE49-F238E27FC236}">
                <a16:creationId xmlns:a16="http://schemas.microsoft.com/office/drawing/2014/main" id="{F6533BFA-18CC-4C8F-84B6-2EAB29923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553839" y="-674345"/>
            <a:ext cx="1924382" cy="1924382"/>
          </a:xfrm>
          <a:prstGeom prst="rect">
            <a:avLst/>
          </a:prstGeom>
        </p:spPr>
      </p:pic>
      <p:pic>
        <p:nvPicPr>
          <p:cNvPr id="22" name="Graphic 21" descr="Dental Care">
            <a:extLst>
              <a:ext uri="{FF2B5EF4-FFF2-40B4-BE49-F238E27FC236}">
                <a16:creationId xmlns:a16="http://schemas.microsoft.com/office/drawing/2014/main" id="{DF599227-7377-42E1-8A2B-B2F37854F9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326825">
            <a:off x="402060" y="3085063"/>
            <a:ext cx="742088" cy="742088"/>
          </a:xfrm>
          <a:prstGeom prst="rect">
            <a:avLst/>
          </a:prstGeom>
        </p:spPr>
      </p:pic>
      <p:pic>
        <p:nvPicPr>
          <p:cNvPr id="24" name="Graphic 23" descr="Tooth">
            <a:extLst>
              <a:ext uri="{FF2B5EF4-FFF2-40B4-BE49-F238E27FC236}">
                <a16:creationId xmlns:a16="http://schemas.microsoft.com/office/drawing/2014/main" id="{A1261CE9-0315-416D-AA03-63D515E9D8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886385">
            <a:off x="8466759" y="2925594"/>
            <a:ext cx="529702" cy="529702"/>
          </a:xfrm>
          <a:prstGeom prst="rect">
            <a:avLst/>
          </a:prstGeom>
        </p:spPr>
      </p:pic>
      <p:pic>
        <p:nvPicPr>
          <p:cNvPr id="32" name="Graphic 31" descr="Tooth">
            <a:extLst>
              <a:ext uri="{FF2B5EF4-FFF2-40B4-BE49-F238E27FC236}">
                <a16:creationId xmlns:a16="http://schemas.microsoft.com/office/drawing/2014/main" id="{015E1A7B-0D6A-475C-A24B-B65C75E72D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731263">
            <a:off x="1042360" y="39776"/>
            <a:ext cx="421857" cy="42185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1DEB02-36C4-4B76-AA28-051063ABB492}"/>
              </a:ext>
            </a:extLst>
          </p:cNvPr>
          <p:cNvGrpSpPr/>
          <p:nvPr/>
        </p:nvGrpSpPr>
        <p:grpSpPr>
          <a:xfrm>
            <a:off x="3330148" y="3619656"/>
            <a:ext cx="2483704" cy="631370"/>
            <a:chOff x="3330148" y="3619656"/>
            <a:chExt cx="2483704" cy="631370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AF4EC86-B1EE-4FAC-8528-2DF2CB478ED6}"/>
                </a:ext>
              </a:extLst>
            </p:cNvPr>
            <p:cNvCxnSpPr>
              <a:cxnSpLocks/>
            </p:cNvCxnSpPr>
            <p:nvPr/>
          </p:nvCxnSpPr>
          <p:spPr>
            <a:xfrm>
              <a:off x="3330148" y="4251026"/>
              <a:ext cx="2483704" cy="0"/>
            </a:xfrm>
            <a:prstGeom prst="line">
              <a:avLst/>
            </a:prstGeom>
            <a:ln w="38100">
              <a:solidFill>
                <a:srgbClr val="FFF20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87CA2D-526C-4EDB-88DE-67916EA593C6}"/>
                </a:ext>
              </a:extLst>
            </p:cNvPr>
            <p:cNvCxnSpPr>
              <a:cxnSpLocks/>
            </p:cNvCxnSpPr>
            <p:nvPr/>
          </p:nvCxnSpPr>
          <p:spPr>
            <a:xfrm>
              <a:off x="3330148" y="3619656"/>
              <a:ext cx="2483704" cy="0"/>
            </a:xfrm>
            <a:prstGeom prst="line">
              <a:avLst/>
            </a:prstGeom>
            <a:ln w="38100">
              <a:solidFill>
                <a:srgbClr val="FFF20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8668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60B11-A44F-4D9B-8781-6061942D5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E60BC-BAE2-4691-9C3C-DAF532A3F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187" y="1831119"/>
            <a:ext cx="5587330" cy="1678278"/>
          </a:xfrm>
        </p:spPr>
        <p:txBody>
          <a:bodyPr/>
          <a:lstStyle/>
          <a:p>
            <a:r>
              <a:rPr lang="en-US" dirty="0"/>
              <a:t>Germs</a:t>
            </a:r>
          </a:p>
          <a:p>
            <a:r>
              <a:rPr lang="en-US" dirty="0"/>
              <a:t>It’s natural</a:t>
            </a:r>
          </a:p>
          <a:p>
            <a:r>
              <a:rPr lang="en-US" dirty="0"/>
              <a:t>Eats sugar, makes acid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3C07B6-A922-42ED-B1A3-77E86A4114FB}"/>
              </a:ext>
            </a:extLst>
          </p:cNvPr>
          <p:cNvGrpSpPr/>
          <p:nvPr/>
        </p:nvGrpSpPr>
        <p:grpSpPr>
          <a:xfrm>
            <a:off x="972910" y="3738039"/>
            <a:ext cx="7228501" cy="1816278"/>
            <a:chOff x="972910" y="3738039"/>
            <a:chExt cx="7228501" cy="1816278"/>
          </a:xfrm>
        </p:grpSpPr>
        <p:pic>
          <p:nvPicPr>
            <p:cNvPr id="6" name="Picture 5" descr="A picture containing food, flower&#10;&#10;Description automatically generated">
              <a:extLst>
                <a:ext uri="{FF2B5EF4-FFF2-40B4-BE49-F238E27FC236}">
                  <a16:creationId xmlns:a16="http://schemas.microsoft.com/office/drawing/2014/main" id="{A91DC637-66F3-4BD4-8D8C-C52585979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910" y="3915735"/>
              <a:ext cx="1710354" cy="1615056"/>
            </a:xfrm>
            <a:prstGeom prst="rect">
              <a:avLst/>
            </a:prstGeom>
          </p:spPr>
        </p:pic>
        <p:pic>
          <p:nvPicPr>
            <p:cNvPr id="10" name="Picture 9" descr="A picture containing clock, drawing, light&#10;&#10;Description automatically generated">
              <a:extLst>
                <a:ext uri="{FF2B5EF4-FFF2-40B4-BE49-F238E27FC236}">
                  <a16:creationId xmlns:a16="http://schemas.microsoft.com/office/drawing/2014/main" id="{7650E498-B5BA-4EEA-8FE4-D9B7C335F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5118" y="3738039"/>
              <a:ext cx="1126293" cy="156998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BD5980-D089-4072-97FB-DF7BEE34B178}"/>
                </a:ext>
              </a:extLst>
            </p:cNvPr>
            <p:cNvSpPr txBox="1"/>
            <p:nvPr/>
          </p:nvSpPr>
          <p:spPr>
            <a:xfrm>
              <a:off x="2896128" y="4161679"/>
              <a:ext cx="5875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/>
                <a:t>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CFADE5-30BD-4F14-844C-6ECAF72C0A6E}"/>
                </a:ext>
              </a:extLst>
            </p:cNvPr>
            <p:cNvSpPr txBox="1"/>
            <p:nvPr/>
          </p:nvSpPr>
          <p:spPr>
            <a:xfrm>
              <a:off x="6319808" y="4161679"/>
              <a:ext cx="5875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/>
                <a:t>=</a:t>
              </a:r>
            </a:p>
          </p:txBody>
        </p:sp>
        <p:pic>
          <p:nvPicPr>
            <p:cNvPr id="5" name="Picture 4" descr="A picture containing computer&#10;&#10;Description automatically generated">
              <a:extLst>
                <a:ext uri="{FF2B5EF4-FFF2-40B4-BE49-F238E27FC236}">
                  <a16:creationId xmlns:a16="http://schemas.microsoft.com/office/drawing/2014/main" id="{A757E90E-0A7D-464B-80BC-0F10F34D8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11110">
              <a:off x="4934345" y="3773022"/>
              <a:ext cx="1076116" cy="1419226"/>
            </a:xfrm>
            <a:prstGeom prst="rect">
              <a:avLst/>
            </a:prstGeom>
          </p:spPr>
        </p:pic>
        <p:pic>
          <p:nvPicPr>
            <p:cNvPr id="9" name="Picture 8" descr="A picture containing clock, computer&#10;&#10;Description automatically generated">
              <a:extLst>
                <a:ext uri="{FF2B5EF4-FFF2-40B4-BE49-F238E27FC236}">
                  <a16:creationId xmlns:a16="http://schemas.microsoft.com/office/drawing/2014/main" id="{1E5DC9EF-3C38-490B-BC4F-28481768E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5814">
              <a:off x="3862269" y="4135092"/>
              <a:ext cx="1076116" cy="1419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6775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F61C5-1727-4654-8AFC-E305B4A42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D6D03-DBF0-4E19-9C1D-79CC39CB5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307" y="2894011"/>
            <a:ext cx="4030436" cy="1672318"/>
          </a:xfrm>
        </p:spPr>
        <p:txBody>
          <a:bodyPr/>
          <a:lstStyle/>
          <a:p>
            <a:r>
              <a:rPr lang="en-US" dirty="0"/>
              <a:t>Acid hurts teeth</a:t>
            </a:r>
          </a:p>
          <a:p>
            <a:r>
              <a:rPr lang="en-US" dirty="0"/>
              <a:t>Cavities are holes</a:t>
            </a:r>
          </a:p>
          <a:p>
            <a:r>
              <a:rPr lang="en-US" dirty="0"/>
              <a:t>Dentist can find them!</a:t>
            </a:r>
          </a:p>
        </p:txBody>
      </p:sp>
      <p:pic>
        <p:nvPicPr>
          <p:cNvPr id="6" name="Picture 5" descr="A close up of a mans face&#10;&#10;Description automatically generated">
            <a:extLst>
              <a:ext uri="{FF2B5EF4-FFF2-40B4-BE49-F238E27FC236}">
                <a16:creationId xmlns:a16="http://schemas.microsoft.com/office/drawing/2014/main" id="{D479A3F7-4B98-4C0D-BE1D-E91CE7801A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083" y="2721456"/>
            <a:ext cx="3025299" cy="2855512"/>
          </a:xfrm>
          <a:prstGeom prst="rect">
            <a:avLst/>
          </a:prstGeom>
        </p:spPr>
      </p:pic>
      <p:pic>
        <p:nvPicPr>
          <p:cNvPr id="8" name="Picture 7" descr="A close up of a tool&#10;&#10;Description automatically generated">
            <a:extLst>
              <a:ext uri="{FF2B5EF4-FFF2-40B4-BE49-F238E27FC236}">
                <a16:creationId xmlns:a16="http://schemas.microsoft.com/office/drawing/2014/main" id="{EE29A58A-A817-4E7D-812E-EA809A7FC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046" y="1748299"/>
            <a:ext cx="2899175" cy="273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02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237A7-9355-4847-AB4C-7FEFEF46E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F0EF2-1FD0-41BA-A602-3E41A2DEE8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135" y="2079398"/>
            <a:ext cx="4378779" cy="1099004"/>
          </a:xfrm>
        </p:spPr>
        <p:txBody>
          <a:bodyPr/>
          <a:lstStyle/>
          <a:p>
            <a:r>
              <a:rPr lang="en-US" dirty="0"/>
              <a:t>Sticky and covers teeth</a:t>
            </a:r>
          </a:p>
          <a:p>
            <a:r>
              <a:rPr lang="en-US" dirty="0"/>
              <a:t>Brush 2 times a day!</a:t>
            </a:r>
          </a:p>
        </p:txBody>
      </p:sp>
      <p:pic>
        <p:nvPicPr>
          <p:cNvPr id="5" name="Picture 4" descr="A cake made to look like a face&#10;&#10;Description automatically generated">
            <a:extLst>
              <a:ext uri="{FF2B5EF4-FFF2-40B4-BE49-F238E27FC236}">
                <a16:creationId xmlns:a16="http://schemas.microsoft.com/office/drawing/2014/main" id="{3D0F343D-D81B-458A-BE4A-5A543DE9A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151" y="2475243"/>
            <a:ext cx="4215698" cy="42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36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44A7F-C5BE-456B-AAB3-CF25D8677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 Decay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3F3C8-09B1-4D18-8F8F-75602D5E0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010" y="2027424"/>
            <a:ext cx="3287504" cy="225449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 can we do?</a:t>
            </a:r>
          </a:p>
          <a:p>
            <a:r>
              <a:rPr lang="en-US" dirty="0"/>
              <a:t>Brush</a:t>
            </a:r>
          </a:p>
          <a:p>
            <a:r>
              <a:rPr lang="en-US" dirty="0"/>
              <a:t>Floss</a:t>
            </a:r>
          </a:p>
          <a:p>
            <a:r>
              <a:rPr lang="en-US" dirty="0"/>
              <a:t>See a dentist</a:t>
            </a:r>
          </a:p>
        </p:txBody>
      </p:sp>
      <p:pic>
        <p:nvPicPr>
          <p:cNvPr id="5" name="Picture 4" descr="A picture containing wolf&#10;&#10;Description automatically generated">
            <a:extLst>
              <a:ext uri="{FF2B5EF4-FFF2-40B4-BE49-F238E27FC236}">
                <a16:creationId xmlns:a16="http://schemas.microsoft.com/office/drawing/2014/main" id="{8534E5AC-5BE6-40D5-9ED3-CC0C73CD5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116" y="2970542"/>
            <a:ext cx="2508190" cy="2361026"/>
          </a:xfrm>
          <a:prstGeom prst="rect">
            <a:avLst/>
          </a:prstGeom>
        </p:spPr>
      </p:pic>
      <p:pic>
        <p:nvPicPr>
          <p:cNvPr id="7" name="Picture 6" descr="A picture containing knot&#10;&#10;Description automatically generated">
            <a:extLst>
              <a:ext uri="{FF2B5EF4-FFF2-40B4-BE49-F238E27FC236}">
                <a16:creationId xmlns:a16="http://schemas.microsoft.com/office/drawing/2014/main" id="{0D3E8E0E-0B88-496D-B40A-C5F41A116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089" y="3700846"/>
            <a:ext cx="2508190" cy="2367424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914DF123-9C86-4DF8-89BB-49C555FF5D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188" y="1604206"/>
            <a:ext cx="2514588" cy="236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52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C2EF4-0E64-4FE6-81E2-14766EF3B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the Mouth!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23A1DEE-0E08-4FCF-8487-5FF46806F511}"/>
              </a:ext>
            </a:extLst>
          </p:cNvPr>
          <p:cNvGrpSpPr/>
          <p:nvPr/>
        </p:nvGrpSpPr>
        <p:grpSpPr>
          <a:xfrm>
            <a:off x="814009" y="1857394"/>
            <a:ext cx="7576906" cy="4421169"/>
            <a:chOff x="814009" y="1857394"/>
            <a:chExt cx="7576906" cy="4421169"/>
          </a:xfrm>
        </p:grpSpPr>
        <p:pic>
          <p:nvPicPr>
            <p:cNvPr id="27" name="Picture 26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526C7F5-38ED-41AE-9363-AC4737679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43244">
              <a:off x="4849388" y="3982370"/>
              <a:ext cx="3541527" cy="1770763"/>
            </a:xfrm>
            <a:prstGeom prst="rect">
              <a:avLst/>
            </a:prstGeom>
          </p:spPr>
        </p:pic>
        <p:pic>
          <p:nvPicPr>
            <p:cNvPr id="25" name="Picture 24" descr="A close up of a logo&#10;&#10;Description automatically generated">
              <a:extLst>
                <a:ext uri="{FF2B5EF4-FFF2-40B4-BE49-F238E27FC236}">
                  <a16:creationId xmlns:a16="http://schemas.microsoft.com/office/drawing/2014/main" id="{DBBFFDB8-2267-4C0F-90BC-12C0437EE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8931">
              <a:off x="4833249" y="2189720"/>
              <a:ext cx="3541531" cy="1770766"/>
            </a:xfrm>
            <a:prstGeom prst="rect">
              <a:avLst/>
            </a:prstGeom>
          </p:spPr>
        </p:pic>
        <p:pic>
          <p:nvPicPr>
            <p:cNvPr id="19" name="Picture 1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C68F53E5-F721-4AE9-B841-88AB2E53A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65749">
              <a:off x="821136" y="1857394"/>
              <a:ext cx="3541534" cy="1770767"/>
            </a:xfrm>
            <a:prstGeom prst="rect">
              <a:avLst/>
            </a:prstGeom>
          </p:spPr>
        </p:pic>
        <p:pic>
          <p:nvPicPr>
            <p:cNvPr id="21" name="Picture 20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328EDF2B-0FE9-4E77-827D-8854A8FA4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8186" y="3429000"/>
              <a:ext cx="3541532" cy="1770766"/>
            </a:xfrm>
            <a:prstGeom prst="rect">
              <a:avLst/>
            </a:prstGeom>
          </p:spPr>
        </p:pic>
        <p:pic>
          <p:nvPicPr>
            <p:cNvPr id="23" name="Picture 22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E73A9701-1DC9-417C-8546-7F106E09D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2251">
              <a:off x="814009" y="4507797"/>
              <a:ext cx="3541532" cy="1770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7627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5B112-0E83-4EBA-BD45-E699DC09A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Closing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643CB1E-3C46-4EBC-9B1E-D91726C62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959" y="2668606"/>
            <a:ext cx="4624420" cy="1603375"/>
          </a:xfrm>
        </p:spPr>
        <p:txBody>
          <a:bodyPr/>
          <a:lstStyle/>
          <a:p>
            <a:r>
              <a:rPr lang="en-US" dirty="0"/>
              <a:t>What did you learn today?</a:t>
            </a:r>
          </a:p>
          <a:p>
            <a:r>
              <a:rPr lang="en-US" dirty="0"/>
              <a:t>Questions?</a:t>
            </a:r>
          </a:p>
          <a:p>
            <a:r>
              <a:rPr lang="en-US" dirty="0"/>
              <a:t>Next time…</a:t>
            </a:r>
          </a:p>
        </p:txBody>
      </p:sp>
      <p:pic>
        <p:nvPicPr>
          <p:cNvPr id="7" name="Picture 6" descr="A close up of a necklace&#10;&#10;Description automatically generated">
            <a:extLst>
              <a:ext uri="{FF2B5EF4-FFF2-40B4-BE49-F238E27FC236}">
                <a16:creationId xmlns:a16="http://schemas.microsoft.com/office/drawing/2014/main" id="{059C2E8D-6EAB-4E3B-BD64-3D7063885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01" y="1982846"/>
            <a:ext cx="2149373" cy="289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81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ooden, sitting, old, table&#10;&#10;Description automatically generated">
            <a:extLst>
              <a:ext uri="{FF2B5EF4-FFF2-40B4-BE49-F238E27FC236}">
                <a16:creationId xmlns:a16="http://schemas.microsoft.com/office/drawing/2014/main" id="{73D73E67-F859-464E-8FC8-4E3663C4B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75" y="1271946"/>
            <a:ext cx="5381449" cy="371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9D2EFD-F581-4337-BF03-083059EF42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4810BE-0F01-46D4-9E2E-F8968652A1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Dental Decay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C9B57B-304F-4E5E-BA83-E0C3584F4EA0}"/>
              </a:ext>
            </a:extLst>
          </p:cNvPr>
          <p:cNvGrpSpPr/>
          <p:nvPr/>
        </p:nvGrpSpPr>
        <p:grpSpPr>
          <a:xfrm>
            <a:off x="0" y="2779844"/>
            <a:ext cx="3315332" cy="4096628"/>
            <a:chOff x="0" y="2779844"/>
            <a:chExt cx="3315332" cy="4096628"/>
          </a:xfrm>
        </p:grpSpPr>
        <p:pic>
          <p:nvPicPr>
            <p:cNvPr id="14" name="Picture 13" descr="A close up of a sign&#10;&#10;Description automatically generated">
              <a:extLst>
                <a:ext uri="{FF2B5EF4-FFF2-40B4-BE49-F238E27FC236}">
                  <a16:creationId xmlns:a16="http://schemas.microsoft.com/office/drawing/2014/main" id="{5C9C1557-05A2-483E-8C86-785DF72F54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2" t="57679"/>
            <a:stretch/>
          </p:blipFill>
          <p:spPr>
            <a:xfrm>
              <a:off x="0" y="4958143"/>
              <a:ext cx="3315332" cy="1918329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103A7B07-9435-4B62-BB49-00889EB97A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813"/>
            <a:stretch/>
          </p:blipFill>
          <p:spPr>
            <a:xfrm>
              <a:off x="23736" y="2779844"/>
              <a:ext cx="3057673" cy="2955794"/>
            </a:xfrm>
            <a:prstGeom prst="rect">
              <a:avLst/>
            </a:prstGeom>
          </p:spPr>
        </p:pic>
        <p:pic>
          <p:nvPicPr>
            <p:cNvPr id="8" name="Picture 7" descr="A picture containing sky&#10;&#10;Description automatically generated">
              <a:extLst>
                <a:ext uri="{FF2B5EF4-FFF2-40B4-BE49-F238E27FC236}">
                  <a16:creationId xmlns:a16="http://schemas.microsoft.com/office/drawing/2014/main" id="{446EEAAF-0522-4617-BA10-978B7104F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94" t="61756" r="37219" b="28891"/>
            <a:stretch/>
          </p:blipFill>
          <p:spPr>
            <a:xfrm>
              <a:off x="1327553" y="5165611"/>
              <a:ext cx="675258" cy="427661"/>
            </a:xfrm>
            <a:prstGeom prst="rect">
              <a:avLst/>
            </a:prstGeom>
          </p:spPr>
        </p:pic>
        <p:pic>
          <p:nvPicPr>
            <p:cNvPr id="9" name="Picture 8" descr="A picture containing ball&#10;&#10;Description automatically generated">
              <a:extLst>
                <a:ext uri="{FF2B5EF4-FFF2-40B4-BE49-F238E27FC236}">
                  <a16:creationId xmlns:a16="http://schemas.microsoft.com/office/drawing/2014/main" id="{929CFDA3-44C9-4B48-8DA9-9A90E4F04A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63" t="38341" r="19229" b="39593"/>
            <a:stretch/>
          </p:blipFill>
          <p:spPr>
            <a:xfrm>
              <a:off x="811657" y="4346355"/>
              <a:ext cx="1593607" cy="786180"/>
            </a:xfrm>
            <a:prstGeom prst="rect">
              <a:avLst/>
            </a:prstGeom>
          </p:spPr>
        </p:pic>
        <p:pic>
          <p:nvPicPr>
            <p:cNvPr id="10" name="Picture 9" descr="A close up of a logo&#10;&#10;Description automatically generated">
              <a:extLst>
                <a:ext uri="{FF2B5EF4-FFF2-40B4-BE49-F238E27FC236}">
                  <a16:creationId xmlns:a16="http://schemas.microsoft.com/office/drawing/2014/main" id="{54B0AC41-E600-4C20-9B79-7AF976EF7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63" t="35581" r="8629" b="40628"/>
            <a:stretch/>
          </p:blipFill>
          <p:spPr>
            <a:xfrm>
              <a:off x="423303" y="4219315"/>
              <a:ext cx="2370313" cy="917672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3DE64731-0C58-4008-BA8B-2F1CF20977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79" t="53115" r="39091" b="37196"/>
            <a:stretch/>
          </p:blipFill>
          <p:spPr>
            <a:xfrm>
              <a:off x="1470708" y="4939671"/>
              <a:ext cx="356536" cy="293534"/>
            </a:xfrm>
            <a:prstGeom prst="rect">
              <a:avLst/>
            </a:prstGeom>
          </p:spPr>
        </p:pic>
        <p:pic>
          <p:nvPicPr>
            <p:cNvPr id="12" name="Picture 11" descr="A close up of a logo&#10;&#10;Description automatically generated">
              <a:extLst>
                <a:ext uri="{FF2B5EF4-FFF2-40B4-BE49-F238E27FC236}">
                  <a16:creationId xmlns:a16="http://schemas.microsoft.com/office/drawing/2014/main" id="{B2BE7ACB-BF91-4A37-BF0B-DCD6F7E9F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05" t="31675" r="23189" b="59623"/>
            <a:stretch/>
          </p:blipFill>
          <p:spPr>
            <a:xfrm>
              <a:off x="844067" y="3981531"/>
              <a:ext cx="1577402" cy="400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4534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F6BF7-3DFB-4B1D-8707-7AACF3199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4A42E-6AD4-4E2C-96A0-731CCA87B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50" y="2923041"/>
            <a:ext cx="2786743" cy="1011918"/>
          </a:xfrm>
        </p:spPr>
        <p:txBody>
          <a:bodyPr/>
          <a:lstStyle/>
          <a:p>
            <a:r>
              <a:rPr lang="en-US" dirty="0"/>
              <a:t>Last time…</a:t>
            </a:r>
          </a:p>
          <a:p>
            <a:r>
              <a:rPr lang="en-US" dirty="0"/>
              <a:t>Today…</a:t>
            </a:r>
          </a:p>
        </p:txBody>
      </p:sp>
      <p:pic>
        <p:nvPicPr>
          <p:cNvPr id="16" name="Graphic 15" descr="Thought bubble">
            <a:extLst>
              <a:ext uri="{FF2B5EF4-FFF2-40B4-BE49-F238E27FC236}">
                <a16:creationId xmlns:a16="http://schemas.microsoft.com/office/drawing/2014/main" id="{E75DA1BF-5780-45FB-AF31-C7F3971557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6482" y="1337646"/>
            <a:ext cx="3311399" cy="3311399"/>
          </a:xfrm>
          <a:prstGeom prst="rect">
            <a:avLst/>
          </a:prstGeom>
        </p:spPr>
      </p:pic>
      <p:pic>
        <p:nvPicPr>
          <p:cNvPr id="20" name="Graphic 19" descr="Clipboard Checked">
            <a:extLst>
              <a:ext uri="{FF2B5EF4-FFF2-40B4-BE49-F238E27FC236}">
                <a16:creationId xmlns:a16="http://schemas.microsoft.com/office/drawing/2014/main" id="{47E0405C-90A5-4B5C-BC45-F8C00D577A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9333" y="2008360"/>
            <a:ext cx="1210070" cy="1210070"/>
          </a:xfrm>
          <a:prstGeom prst="rect">
            <a:avLst/>
          </a:prstGeom>
        </p:spPr>
      </p:pic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E1D5B62-377A-47CD-A86E-90112405CA3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6695" r="14701" b="38214"/>
          <a:stretch/>
        </p:blipFill>
        <p:spPr>
          <a:xfrm>
            <a:off x="2916301" y="1862140"/>
            <a:ext cx="3311398" cy="499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70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0867F0A-0766-4AAD-88A7-0358D4CCF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032" y="2000611"/>
            <a:ext cx="3851933" cy="4234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0E96F8-EB3B-418D-9B0E-91348C164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Mouth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3344F-6CD1-4A40-948D-52366E1F7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116" y="2600611"/>
            <a:ext cx="1524828" cy="50649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Teeth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80A5A55-3CA5-442F-A144-F59A92E2FECD}"/>
              </a:ext>
            </a:extLst>
          </p:cNvPr>
          <p:cNvSpPr txBox="1">
            <a:spLocks/>
          </p:cNvSpPr>
          <p:nvPr/>
        </p:nvSpPr>
        <p:spPr>
          <a:xfrm>
            <a:off x="6392160" y="2072008"/>
            <a:ext cx="1524828" cy="506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Gums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AADA0A4-CD22-406B-95C2-09A0E2894AC7}"/>
              </a:ext>
            </a:extLst>
          </p:cNvPr>
          <p:cNvSpPr txBox="1">
            <a:spLocks/>
          </p:cNvSpPr>
          <p:nvPr/>
        </p:nvSpPr>
        <p:spPr>
          <a:xfrm>
            <a:off x="3809585" y="4370303"/>
            <a:ext cx="1524828" cy="506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Tongue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926613-5B00-4B5C-83D6-4D9B3B03AD28}"/>
              </a:ext>
            </a:extLst>
          </p:cNvPr>
          <p:cNvSpPr txBox="1">
            <a:spLocks/>
          </p:cNvSpPr>
          <p:nvPr/>
        </p:nvSpPr>
        <p:spPr>
          <a:xfrm>
            <a:off x="574372" y="4076073"/>
            <a:ext cx="1524828" cy="506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Saliva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29DD7A0-07C1-4B31-A97B-E7159BDF3AD9}"/>
              </a:ext>
            </a:extLst>
          </p:cNvPr>
          <p:cNvCxnSpPr/>
          <p:nvPr/>
        </p:nvCxnSpPr>
        <p:spPr>
          <a:xfrm>
            <a:off x="2405396" y="2871332"/>
            <a:ext cx="1770558" cy="297035"/>
          </a:xfrm>
          <a:prstGeom prst="straightConnector1">
            <a:avLst/>
          </a:prstGeom>
          <a:ln w="28575">
            <a:solidFill>
              <a:srgbClr val="2D5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18A2B29-56C5-4469-A6B6-032567EFEB56}"/>
              </a:ext>
            </a:extLst>
          </p:cNvPr>
          <p:cNvCxnSpPr/>
          <p:nvPr/>
        </p:nvCxnSpPr>
        <p:spPr>
          <a:xfrm>
            <a:off x="1989423" y="4338165"/>
            <a:ext cx="1770558" cy="297035"/>
          </a:xfrm>
          <a:prstGeom prst="straightConnector1">
            <a:avLst/>
          </a:prstGeom>
          <a:ln w="28575">
            <a:solidFill>
              <a:srgbClr val="2D5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15C2C24-6002-4C0D-BC71-37A730CFD323}"/>
              </a:ext>
            </a:extLst>
          </p:cNvPr>
          <p:cNvCxnSpPr>
            <a:cxnSpLocks/>
          </p:cNvCxnSpPr>
          <p:nvPr/>
        </p:nvCxnSpPr>
        <p:spPr>
          <a:xfrm flipH="1">
            <a:off x="4968048" y="2325257"/>
            <a:ext cx="1583213" cy="585652"/>
          </a:xfrm>
          <a:prstGeom prst="straightConnector1">
            <a:avLst/>
          </a:prstGeom>
          <a:ln w="28575">
            <a:solidFill>
              <a:srgbClr val="2D5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46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9BC26-5C36-4746-810E-996CA5F63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Teeth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BA871-FEC6-4499-BE6F-DF0B1B8DE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154" y="2309330"/>
            <a:ext cx="4764985" cy="1679575"/>
          </a:xfrm>
        </p:spPr>
        <p:txBody>
          <a:bodyPr>
            <a:normAutofit/>
          </a:bodyPr>
          <a:lstStyle/>
          <a:p>
            <a:r>
              <a:rPr lang="en-US" dirty="0"/>
              <a:t>20 baby teeth</a:t>
            </a:r>
          </a:p>
          <a:p>
            <a:r>
              <a:rPr lang="en-US"/>
              <a:t>How </a:t>
            </a:r>
            <a:r>
              <a:rPr lang="en-US" dirty="0"/>
              <a:t>do we use teeth?</a:t>
            </a:r>
          </a:p>
          <a:p>
            <a:r>
              <a:rPr lang="en-US" dirty="0"/>
              <a:t>Cavities</a:t>
            </a:r>
          </a:p>
        </p:txBody>
      </p:sp>
      <p:pic>
        <p:nvPicPr>
          <p:cNvPr id="5" name="Picture 4" descr="A picture containing mug&#10;&#10;Description automatically generated">
            <a:extLst>
              <a:ext uri="{FF2B5EF4-FFF2-40B4-BE49-F238E27FC236}">
                <a16:creationId xmlns:a16="http://schemas.microsoft.com/office/drawing/2014/main" id="{681DBDE6-2E7A-4B6A-9C1F-BED204B9E5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47" y="3865885"/>
            <a:ext cx="2205392" cy="2015138"/>
          </a:xfrm>
          <a:prstGeom prst="rect">
            <a:avLst/>
          </a:prstGeom>
          <a:effectLst>
            <a:outerShdw blurRad="330200" sx="108000" sy="108000" algn="ctr" rotWithShape="0">
              <a:prstClr val="black">
                <a:alpha val="11000"/>
              </a:prstClr>
            </a:outerShdw>
          </a:effectLst>
        </p:spPr>
      </p:pic>
      <p:pic>
        <p:nvPicPr>
          <p:cNvPr id="7" name="Picture 6" descr="A picture containing mug&#10;&#10;Description automatically generated">
            <a:extLst>
              <a:ext uri="{FF2B5EF4-FFF2-40B4-BE49-F238E27FC236}">
                <a16:creationId xmlns:a16="http://schemas.microsoft.com/office/drawing/2014/main" id="{196ABC69-F2F9-4ADE-A899-FBD98EE762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681" y="1949941"/>
            <a:ext cx="2747165" cy="2531701"/>
          </a:xfrm>
          <a:prstGeom prst="rect">
            <a:avLst/>
          </a:prstGeom>
          <a:effectLst>
            <a:outerShdw blurRad="330200" sx="108000" sy="108000" algn="ctr" rotWithShape="0">
              <a:prstClr val="black">
                <a:alpha val="1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5876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0B2E8-8A81-4F3A-8F5D-6CC0FDF7F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Gums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02E480C-56E1-4169-ABE1-828C6F9CF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4225" y="2125305"/>
            <a:ext cx="4135549" cy="1034059"/>
          </a:xfrm>
        </p:spPr>
        <p:txBody>
          <a:bodyPr/>
          <a:lstStyle/>
          <a:p>
            <a:r>
              <a:rPr lang="en-US" dirty="0"/>
              <a:t>Hold teeth in place</a:t>
            </a:r>
          </a:p>
          <a:p>
            <a:r>
              <a:rPr lang="en-US" dirty="0"/>
              <a:t>Germs can hurt them</a:t>
            </a:r>
          </a:p>
        </p:txBody>
      </p:sp>
      <p:pic>
        <p:nvPicPr>
          <p:cNvPr id="11" name="Picture 10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E77F4237-90E2-405A-A997-F0AFE31A8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21931"/>
            <a:ext cx="9144000" cy="3019927"/>
          </a:xfrm>
          <a:prstGeom prst="rect">
            <a:avLst/>
          </a:prstGeom>
        </p:spPr>
      </p:pic>
      <p:pic>
        <p:nvPicPr>
          <p:cNvPr id="13" name="Picture 12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BAFF3969-384E-4194-BFEC-AECB5A1EF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38074"/>
            <a:ext cx="9144000" cy="3019926"/>
          </a:xfrm>
          <a:prstGeom prst="rect">
            <a:avLst/>
          </a:prstGeom>
        </p:spPr>
      </p:pic>
      <p:pic>
        <p:nvPicPr>
          <p:cNvPr id="15" name="Picture 14" descr="A picture containing food, flower&#10;&#10;Description automatically generated">
            <a:extLst>
              <a:ext uri="{FF2B5EF4-FFF2-40B4-BE49-F238E27FC236}">
                <a16:creationId xmlns:a16="http://schemas.microsoft.com/office/drawing/2014/main" id="{5C58D617-A523-4F05-9964-E226DF6C5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438" y="2957279"/>
            <a:ext cx="1607041" cy="1517499"/>
          </a:xfrm>
          <a:prstGeom prst="rect">
            <a:avLst/>
          </a:prstGeom>
        </p:spPr>
      </p:pic>
      <p:pic>
        <p:nvPicPr>
          <p:cNvPr id="17" name="Picture 16" descr="A picture containing wheel&#10;&#10;Description automatically generated">
            <a:extLst>
              <a:ext uri="{FF2B5EF4-FFF2-40B4-BE49-F238E27FC236}">
                <a16:creationId xmlns:a16="http://schemas.microsoft.com/office/drawing/2014/main" id="{0F4F240D-F166-47AF-A4F2-293989923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19" y="2929655"/>
            <a:ext cx="1607042" cy="1572745"/>
          </a:xfrm>
          <a:prstGeom prst="rect">
            <a:avLst/>
          </a:prstGeom>
        </p:spPr>
      </p:pic>
      <p:pic>
        <p:nvPicPr>
          <p:cNvPr id="19" name="Picture 18" descr="A picture containing transport, wheel&#10;&#10;Description automatically generated">
            <a:extLst>
              <a:ext uri="{FF2B5EF4-FFF2-40B4-BE49-F238E27FC236}">
                <a16:creationId xmlns:a16="http://schemas.microsoft.com/office/drawing/2014/main" id="{0521E727-6111-4864-9BE7-C2AD5F8046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208" y="3304843"/>
            <a:ext cx="1339993" cy="134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6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0ECFE-B8DE-4AAD-9320-AD1F2C2D3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Tongue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AA658-D8A9-41BC-8F97-2E6DFA472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267" y="2867508"/>
            <a:ext cx="4321037" cy="1122984"/>
          </a:xfrm>
        </p:spPr>
        <p:txBody>
          <a:bodyPr/>
          <a:lstStyle/>
          <a:p>
            <a:r>
              <a:rPr lang="en-US" dirty="0"/>
              <a:t>It’s a muscle!</a:t>
            </a:r>
          </a:p>
          <a:p>
            <a:r>
              <a:rPr lang="en-US" dirty="0"/>
              <a:t>Germs can hide there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15CBAAF2-BDB1-44B5-96B9-3601720E9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868" y="2043350"/>
            <a:ext cx="3046699" cy="35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8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A86CC-4792-474E-BD55-0789A0020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Saliva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FE5D68-2A63-49FC-991C-C8FFBA04B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33" y="2986778"/>
            <a:ext cx="4261402" cy="1030218"/>
          </a:xfrm>
        </p:spPr>
        <p:txBody>
          <a:bodyPr/>
          <a:lstStyle/>
          <a:p>
            <a:r>
              <a:rPr lang="en-US" dirty="0"/>
              <a:t>It’s spit!</a:t>
            </a:r>
          </a:p>
          <a:p>
            <a:r>
              <a:rPr lang="en-US" dirty="0"/>
              <a:t>Rinses your mouth</a:t>
            </a:r>
          </a:p>
        </p:txBody>
      </p:sp>
      <p:pic>
        <p:nvPicPr>
          <p:cNvPr id="5" name="Graphic 4" descr="Splash">
            <a:extLst>
              <a:ext uri="{FF2B5EF4-FFF2-40B4-BE49-F238E27FC236}">
                <a16:creationId xmlns:a16="http://schemas.microsoft.com/office/drawing/2014/main" id="{F3AC952F-CDBC-42BB-9060-2154489E6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3669" y="1991139"/>
            <a:ext cx="3021496" cy="302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88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YD 2 Keep Teeth Healthy">
            <a:hlinkClick r:id="" action="ppaction://media"/>
            <a:extLst>
              <a:ext uri="{FF2B5EF4-FFF2-40B4-BE49-F238E27FC236}">
                <a16:creationId xmlns:a16="http://schemas.microsoft.com/office/drawing/2014/main" id="{9E3B394A-9E63-44ED-B1AC-03D0963746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26943" y="1954530"/>
            <a:ext cx="3690112" cy="20756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F4F88A-9E56-4B83-A573-851C5F969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Decay</a:t>
            </a:r>
          </a:p>
        </p:txBody>
      </p:sp>
      <p:pic>
        <p:nvPicPr>
          <p:cNvPr id="3" name="Picture 2" descr="A flat screen tv sitting on top of a television&#10;&#10;Description automatically generated">
            <a:extLst>
              <a:ext uri="{FF2B5EF4-FFF2-40B4-BE49-F238E27FC236}">
                <a16:creationId xmlns:a16="http://schemas.microsoft.com/office/drawing/2014/main" id="{FA53C71C-BE0A-4CDB-ADD9-40B38EFAAD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822" y="1786176"/>
            <a:ext cx="5314355" cy="385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1262</Words>
  <Application>Microsoft Office PowerPoint</Application>
  <PresentationFormat>On-screen Show (4:3)</PresentationFormat>
  <Paragraphs>154</Paragraphs>
  <Slides>15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Symbol</vt:lpstr>
      <vt:lpstr>Office Theme</vt:lpstr>
      <vt:lpstr>PowerPoint Presentation</vt:lpstr>
      <vt:lpstr>Module 2</vt:lpstr>
      <vt:lpstr>Review</vt:lpstr>
      <vt:lpstr>Your Mouth</vt:lpstr>
      <vt:lpstr>Teeth</vt:lpstr>
      <vt:lpstr>Gums</vt:lpstr>
      <vt:lpstr>Tongue</vt:lpstr>
      <vt:lpstr>Saliva</vt:lpstr>
      <vt:lpstr>Decay</vt:lpstr>
      <vt:lpstr>Bacteria</vt:lpstr>
      <vt:lpstr>Cavities</vt:lpstr>
      <vt:lpstr>Plaque</vt:lpstr>
      <vt:lpstr>Prevent Decay</vt:lpstr>
      <vt:lpstr>You are the Mouth!</vt:lpstr>
      <vt:lpstr>Closing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 Storey</dc:creator>
  <cp:lastModifiedBy>Megan Wilkinson</cp:lastModifiedBy>
  <cp:revision>41</cp:revision>
  <dcterms:created xsi:type="dcterms:W3CDTF">2020-05-15T19:55:49Z</dcterms:created>
  <dcterms:modified xsi:type="dcterms:W3CDTF">2020-10-07T18:48:52Z</dcterms:modified>
</cp:coreProperties>
</file>