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BDEE"/>
    <a:srgbClr val="FFFFFF"/>
    <a:srgbClr val="FFF200"/>
    <a:srgbClr val="2D5077"/>
    <a:srgbClr val="32B3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63693" autoAdjust="0"/>
  </p:normalViewPr>
  <p:slideViewPr>
    <p:cSldViewPr snapToGrid="0">
      <p:cViewPr varScale="1">
        <p:scale>
          <a:sx n="51" d="100"/>
          <a:sy n="51" d="100"/>
        </p:scale>
        <p:origin x="208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A26FF-8587-4A4C-A965-77209F549E6C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65FC2D-2396-454E-AB8F-D16B26D5C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61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prepare for this module: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Print enough copies of the posttest for each student in the class.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Print enough copies of the paper activity for each student in the class.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Make sure you still have the eggshell activity – you will reveal the stained egg in this module.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Make sure you still have the KWL chart you started in module 1 – you will be wrapping it up in this module.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65FC2D-2396-454E-AB8F-D16B26D5CBE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35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what the students learned in module 3.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Preview what you they will learn today.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65FC2D-2396-454E-AB8F-D16B26D5CBE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76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 startAt="2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Activity 3 – Eggshell Experiment (cont.)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Supplies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 needed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Instructions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Bring out the cups that you had started in Module 1. One with water and an egg. The other with soda pop and an egg.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Remind students that the eggshells are like our teeth. They will get stained and damaged by similar things.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Ask them to guess what the soda pop egg will look like when you take it out. Show the egg to the students.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do you see? (stained, dirty, dark)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Soda pop can do the same thing to our teeth. Will that be healthy or unhealthy for our teeth? (unhealthy)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Ask students to guess what the water egg will look like. Show the egg to the students.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do you see here? (no stain)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water healthy or unhealthy for our teeth? (healthy)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65FC2D-2396-454E-AB8F-D16B26D5CBE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38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 startAt="3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Activity 7 – Paper Foldables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Supplies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Foldable Activity, 1 copy per student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Craft scissors for all students, 1 pair each or students may share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Crayons, pencils, markers, and/or pens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Instructions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Pass out the Foldable Activity, one per student.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Instruct students on where to cut and fold the activity.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Allow time for students to write their names and decorate the activity with the crayons, pencils, etc.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Encourage them to take the activity home to share with family and caregivers.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65FC2D-2396-454E-AB8F-D16B26D5CBE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6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UcPeriod" startAt="4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Closing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Activity 6 – KWL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Play video 4 – Summary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Review all the things students have learned from the KWL chart.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Move any final items from ‘W’ to ‘L’ as you remind the students about each one.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Ask the students if there were other things they learned that are not on the KWL chart. Add these items to the ‘L’ section.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romanUcPeriod" startAt="4"/>
              <a:tabLst/>
              <a:defRPr/>
            </a:pPr>
            <a:r>
              <a:rPr lang="en-US" dirty="0"/>
              <a:t>Give each child a posttest and allow them time to complete it.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65FC2D-2396-454E-AB8F-D16B26D5CBE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005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Bubbles">
            <a:extLst>
              <a:ext uri="{FF2B5EF4-FFF2-40B4-BE49-F238E27FC236}">
                <a16:creationId xmlns:a16="http://schemas.microsoft.com/office/drawing/2014/main" id="{70549DDC-CE26-4D62-843D-4B1ACD5B28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3" name="Graphic 2" descr="Dental Care">
            <a:extLst>
              <a:ext uri="{FF2B5EF4-FFF2-40B4-BE49-F238E27FC236}">
                <a16:creationId xmlns:a16="http://schemas.microsoft.com/office/drawing/2014/main" id="{7A569C05-EF1E-49C2-B443-4D6AE61120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7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AEFD483-87E4-4CD2-A542-A23ACF437603}"/>
              </a:ext>
            </a:extLst>
          </p:cNvPr>
          <p:cNvSpPr/>
          <p:nvPr userDrawn="1"/>
        </p:nvSpPr>
        <p:spPr>
          <a:xfrm>
            <a:off x="0" y="-36035"/>
            <a:ext cx="9144000" cy="5414329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Graphic 4" descr="Bubbles">
            <a:extLst>
              <a:ext uri="{FF2B5EF4-FFF2-40B4-BE49-F238E27FC236}">
                <a16:creationId xmlns:a16="http://schemas.microsoft.com/office/drawing/2014/main" id="{0789A304-5092-4B0A-BB77-1217ED6753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53839" y="-674345"/>
            <a:ext cx="1924382" cy="1924382"/>
          </a:xfrm>
          <a:prstGeom prst="rect">
            <a:avLst/>
          </a:prstGeom>
        </p:spPr>
      </p:pic>
      <p:pic>
        <p:nvPicPr>
          <p:cNvPr id="6" name="Graphic 5" descr="Dental Care">
            <a:extLst>
              <a:ext uri="{FF2B5EF4-FFF2-40B4-BE49-F238E27FC236}">
                <a16:creationId xmlns:a16="http://schemas.microsoft.com/office/drawing/2014/main" id="{CCE26516-42BD-4211-B084-A1ADD8CCA3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264954" y="9855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90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0E2318-B658-448F-91F9-DE1089B39205}"/>
              </a:ext>
            </a:extLst>
          </p:cNvPr>
          <p:cNvSpPr/>
          <p:nvPr userDrawn="1"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340" y="99218"/>
            <a:ext cx="878332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Graphic 4" descr="Bubbles">
            <a:extLst>
              <a:ext uri="{FF2B5EF4-FFF2-40B4-BE49-F238E27FC236}">
                <a16:creationId xmlns:a16="http://schemas.microsoft.com/office/drawing/2014/main" id="{36C02BCB-CA04-4AAA-97AF-C14E4B0542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6" name="Graphic 5" descr="Dental Care">
            <a:extLst>
              <a:ext uri="{FF2B5EF4-FFF2-40B4-BE49-F238E27FC236}">
                <a16:creationId xmlns:a16="http://schemas.microsoft.com/office/drawing/2014/main" id="{6EB68A03-DE6D-4E4F-95CB-134D75CF46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17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6E4F07-9A1A-4F14-B2AC-60F90A407F89}"/>
              </a:ext>
            </a:extLst>
          </p:cNvPr>
          <p:cNvSpPr/>
          <p:nvPr userDrawn="1"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" y="99218"/>
            <a:ext cx="881888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Graphic 5" descr="Bubbles">
            <a:extLst>
              <a:ext uri="{FF2B5EF4-FFF2-40B4-BE49-F238E27FC236}">
                <a16:creationId xmlns:a16="http://schemas.microsoft.com/office/drawing/2014/main" id="{F709FD74-97D5-4A17-B15F-400615DDD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8" name="Graphic 7" descr="Dental Care">
            <a:extLst>
              <a:ext uri="{FF2B5EF4-FFF2-40B4-BE49-F238E27FC236}">
                <a16:creationId xmlns:a16="http://schemas.microsoft.com/office/drawing/2014/main" id="{F9AAB64C-3D1D-4948-8320-2ABE4EF96E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3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6" descr="Bubbles">
            <a:extLst>
              <a:ext uri="{FF2B5EF4-FFF2-40B4-BE49-F238E27FC236}">
                <a16:creationId xmlns:a16="http://schemas.microsoft.com/office/drawing/2014/main" id="{FE1B0123-4D4E-4982-8EFE-2898C948DE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8" name="Graphic 7" descr="Dental Care">
            <a:extLst>
              <a:ext uri="{FF2B5EF4-FFF2-40B4-BE49-F238E27FC236}">
                <a16:creationId xmlns:a16="http://schemas.microsoft.com/office/drawing/2014/main" id="{0BCC53EA-4D72-4CC4-B5FF-B158E4D2A86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993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Graphic 2" descr="Bubbles">
            <a:extLst>
              <a:ext uri="{FF2B5EF4-FFF2-40B4-BE49-F238E27FC236}">
                <a16:creationId xmlns:a16="http://schemas.microsoft.com/office/drawing/2014/main" id="{4638AB58-060A-44C9-A888-FE4490E6B7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4" name="Graphic 3" descr="Dental Care">
            <a:extLst>
              <a:ext uri="{FF2B5EF4-FFF2-40B4-BE49-F238E27FC236}">
                <a16:creationId xmlns:a16="http://schemas.microsoft.com/office/drawing/2014/main" id="{E68D5530-E304-420D-98CC-0C97DB71C7B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80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6AACFB0-0F6C-419F-8ED5-D4F89BE80BFB}"/>
              </a:ext>
            </a:extLst>
          </p:cNvPr>
          <p:cNvSpPr/>
          <p:nvPr userDrawn="1"/>
        </p:nvSpPr>
        <p:spPr>
          <a:xfrm>
            <a:off x="-1" y="0"/>
            <a:ext cx="3887391" cy="6857999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Graphic 5" descr="Bubbles">
            <a:extLst>
              <a:ext uri="{FF2B5EF4-FFF2-40B4-BE49-F238E27FC236}">
                <a16:creationId xmlns:a16="http://schemas.microsoft.com/office/drawing/2014/main" id="{FC35472C-B016-44A3-9B3E-B2000C74CC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7" name="Graphic 6" descr="Dental Care">
            <a:extLst>
              <a:ext uri="{FF2B5EF4-FFF2-40B4-BE49-F238E27FC236}">
                <a16:creationId xmlns:a16="http://schemas.microsoft.com/office/drawing/2014/main" id="{A0C242D2-C2D2-45FA-9036-6C24515897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1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33E261-36C3-4BFE-982A-C8CC41A761E7}"/>
              </a:ext>
            </a:extLst>
          </p:cNvPr>
          <p:cNvSpPr/>
          <p:nvPr userDrawn="1"/>
        </p:nvSpPr>
        <p:spPr>
          <a:xfrm>
            <a:off x="-1" y="0"/>
            <a:ext cx="3887391" cy="6857999"/>
          </a:xfrm>
          <a:prstGeom prst="rect">
            <a:avLst/>
          </a:prstGeom>
          <a:solidFill>
            <a:srgbClr val="6CB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Graphic 5" descr="Bubbles">
            <a:extLst>
              <a:ext uri="{FF2B5EF4-FFF2-40B4-BE49-F238E27FC236}">
                <a16:creationId xmlns:a16="http://schemas.microsoft.com/office/drawing/2014/main" id="{EFDD8350-3AF6-4EAF-B8D2-38AAAAA31F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67640" y="5214772"/>
            <a:ext cx="1924382" cy="1924382"/>
          </a:xfrm>
          <a:prstGeom prst="rect">
            <a:avLst/>
          </a:prstGeom>
        </p:spPr>
      </p:pic>
      <p:pic>
        <p:nvPicPr>
          <p:cNvPr id="7" name="Graphic 6" descr="Dental Care">
            <a:extLst>
              <a:ext uri="{FF2B5EF4-FFF2-40B4-BE49-F238E27FC236}">
                <a16:creationId xmlns:a16="http://schemas.microsoft.com/office/drawing/2014/main" id="{C4F4DABC-4548-468B-B6EC-AE15F8F1862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326825">
            <a:off x="1570513" y="6151904"/>
            <a:ext cx="529066" cy="52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15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2B778937-AC85-4E83-AEA2-B773CDAB9FB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240" y="5872098"/>
            <a:ext cx="1823720" cy="60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4.svg"/><Relationship Id="rId4" Type="http://schemas.openxmlformats.org/officeDocument/2006/relationships/image" Target="../media/image12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47E280D-E315-4EB3-9D59-EA531AF96CCE}"/>
              </a:ext>
            </a:extLst>
          </p:cNvPr>
          <p:cNvSpPr/>
          <p:nvPr/>
        </p:nvSpPr>
        <p:spPr>
          <a:xfrm>
            <a:off x="-9011" y="4929437"/>
            <a:ext cx="9153010" cy="1924382"/>
          </a:xfrm>
          <a:custGeom>
            <a:avLst/>
            <a:gdLst>
              <a:gd name="connsiteX0" fmla="*/ 0 w 9144001"/>
              <a:gd name="connsiteY0" fmla="*/ 0 h 2670210"/>
              <a:gd name="connsiteX1" fmla="*/ 9144001 w 9144001"/>
              <a:gd name="connsiteY1" fmla="*/ 0 h 2670210"/>
              <a:gd name="connsiteX2" fmla="*/ 9144001 w 9144001"/>
              <a:gd name="connsiteY2" fmla="*/ 2670210 h 2670210"/>
              <a:gd name="connsiteX3" fmla="*/ 0 w 9144001"/>
              <a:gd name="connsiteY3" fmla="*/ 2670210 h 2670210"/>
              <a:gd name="connsiteX4" fmla="*/ 0 w 9144001"/>
              <a:gd name="connsiteY4" fmla="*/ 0 h 2670210"/>
              <a:gd name="connsiteX0" fmla="*/ 0 w 9153010"/>
              <a:gd name="connsiteY0" fmla="*/ 9009 h 2670210"/>
              <a:gd name="connsiteX1" fmla="*/ 9153010 w 9153010"/>
              <a:gd name="connsiteY1" fmla="*/ 0 h 2670210"/>
              <a:gd name="connsiteX2" fmla="*/ 9153010 w 9153010"/>
              <a:gd name="connsiteY2" fmla="*/ 2670210 h 2670210"/>
              <a:gd name="connsiteX3" fmla="*/ 9009 w 9153010"/>
              <a:gd name="connsiteY3" fmla="*/ 2670210 h 2670210"/>
              <a:gd name="connsiteX4" fmla="*/ 0 w 9153010"/>
              <a:gd name="connsiteY4" fmla="*/ 9009 h 267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3010" h="2670210">
                <a:moveTo>
                  <a:pt x="0" y="9009"/>
                </a:moveTo>
                <a:lnTo>
                  <a:pt x="9153010" y="0"/>
                </a:lnTo>
                <a:lnTo>
                  <a:pt x="9153010" y="2670210"/>
                </a:lnTo>
                <a:lnTo>
                  <a:pt x="9009" y="2670210"/>
                </a:lnTo>
                <a:lnTo>
                  <a:pt x="0" y="9009"/>
                </a:lnTo>
                <a:close/>
              </a:path>
            </a:pathLst>
          </a:custGeom>
          <a:solidFill>
            <a:srgbClr val="2D507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plate, drawing&#10;&#10;Description automatically generated">
            <a:extLst>
              <a:ext uri="{FF2B5EF4-FFF2-40B4-BE49-F238E27FC236}">
                <a16:creationId xmlns:a16="http://schemas.microsoft.com/office/drawing/2014/main" id="{069A7A85-B4DE-41DD-B6D1-1C9B95EAC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706" y="454934"/>
            <a:ext cx="6058586" cy="30292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AA55A9-7A6D-49D5-9D96-B3C80FA15C38}"/>
              </a:ext>
            </a:extLst>
          </p:cNvPr>
          <p:cNvSpPr txBox="1"/>
          <p:nvPr/>
        </p:nvSpPr>
        <p:spPr>
          <a:xfrm>
            <a:off x="2691960" y="3705459"/>
            <a:ext cx="3760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2D507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Second Grade</a:t>
            </a:r>
          </a:p>
        </p:txBody>
      </p:sp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A3A2E1E6-C6DA-4CA6-879C-59171F7C9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137" y="5223219"/>
            <a:ext cx="2483704" cy="931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77C6715-ABCE-49E8-A44A-76ECC067AE2A}"/>
              </a:ext>
            </a:extLst>
          </p:cNvPr>
          <p:cNvSpPr txBox="1"/>
          <p:nvPr/>
        </p:nvSpPr>
        <p:spPr>
          <a:xfrm>
            <a:off x="-9011" y="6249588"/>
            <a:ext cx="9144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Developed by McMillen Health</a:t>
            </a:r>
          </a:p>
        </p:txBody>
      </p:sp>
      <p:pic>
        <p:nvPicPr>
          <p:cNvPr id="19" name="Graphic 18" descr="Bubbles">
            <a:extLst>
              <a:ext uri="{FF2B5EF4-FFF2-40B4-BE49-F238E27FC236}">
                <a16:creationId xmlns:a16="http://schemas.microsoft.com/office/drawing/2014/main" id="{F51E7A5A-10B0-4929-9ED7-CF380321FB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95864" y="3190446"/>
            <a:ext cx="2295333" cy="2295333"/>
          </a:xfrm>
          <a:prstGeom prst="rect">
            <a:avLst/>
          </a:prstGeom>
        </p:spPr>
      </p:pic>
      <p:pic>
        <p:nvPicPr>
          <p:cNvPr id="20" name="Graphic 19" descr="Bubbles">
            <a:extLst>
              <a:ext uri="{FF2B5EF4-FFF2-40B4-BE49-F238E27FC236}">
                <a16:creationId xmlns:a16="http://schemas.microsoft.com/office/drawing/2014/main" id="{F6533BFA-18CC-4C8F-84B6-2EAB299237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553839" y="-674345"/>
            <a:ext cx="1924382" cy="1924382"/>
          </a:xfrm>
          <a:prstGeom prst="rect">
            <a:avLst/>
          </a:prstGeom>
        </p:spPr>
      </p:pic>
      <p:pic>
        <p:nvPicPr>
          <p:cNvPr id="22" name="Graphic 21" descr="Dental Care">
            <a:extLst>
              <a:ext uri="{FF2B5EF4-FFF2-40B4-BE49-F238E27FC236}">
                <a16:creationId xmlns:a16="http://schemas.microsoft.com/office/drawing/2014/main" id="{DF599227-7377-42E1-8A2B-B2F37854F9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326825">
            <a:off x="402060" y="3085063"/>
            <a:ext cx="742088" cy="742088"/>
          </a:xfrm>
          <a:prstGeom prst="rect">
            <a:avLst/>
          </a:prstGeom>
        </p:spPr>
      </p:pic>
      <p:pic>
        <p:nvPicPr>
          <p:cNvPr id="24" name="Graphic 23" descr="Tooth">
            <a:extLst>
              <a:ext uri="{FF2B5EF4-FFF2-40B4-BE49-F238E27FC236}">
                <a16:creationId xmlns:a16="http://schemas.microsoft.com/office/drawing/2014/main" id="{A1261CE9-0315-416D-AA03-63D515E9D8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886385">
            <a:off x="8466759" y="2925594"/>
            <a:ext cx="529702" cy="529702"/>
          </a:xfrm>
          <a:prstGeom prst="rect">
            <a:avLst/>
          </a:prstGeom>
        </p:spPr>
      </p:pic>
      <p:pic>
        <p:nvPicPr>
          <p:cNvPr id="32" name="Graphic 31" descr="Tooth">
            <a:extLst>
              <a:ext uri="{FF2B5EF4-FFF2-40B4-BE49-F238E27FC236}">
                <a16:creationId xmlns:a16="http://schemas.microsoft.com/office/drawing/2014/main" id="{015E1A7B-0D6A-475C-A24B-B65C75E72D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731263">
            <a:off x="1042360" y="39776"/>
            <a:ext cx="421857" cy="42185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BCEA3AC-8C1E-49F1-8CA0-4E536B3A253E}"/>
              </a:ext>
            </a:extLst>
          </p:cNvPr>
          <p:cNvGrpSpPr/>
          <p:nvPr/>
        </p:nvGrpSpPr>
        <p:grpSpPr>
          <a:xfrm>
            <a:off x="3330148" y="3619656"/>
            <a:ext cx="2483704" cy="631370"/>
            <a:chOff x="3330148" y="3619656"/>
            <a:chExt cx="2483704" cy="631370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7D85A09-7E9D-46C0-BE56-8E8CF470D0F9}"/>
                </a:ext>
              </a:extLst>
            </p:cNvPr>
            <p:cNvCxnSpPr>
              <a:cxnSpLocks/>
            </p:cNvCxnSpPr>
            <p:nvPr/>
          </p:nvCxnSpPr>
          <p:spPr>
            <a:xfrm>
              <a:off x="3330148" y="4251026"/>
              <a:ext cx="2483704" cy="0"/>
            </a:xfrm>
            <a:prstGeom prst="line">
              <a:avLst/>
            </a:prstGeom>
            <a:ln w="38100">
              <a:solidFill>
                <a:srgbClr val="FFF20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62B275E-FF6A-4FB8-98ED-5B9505C98E76}"/>
                </a:ext>
              </a:extLst>
            </p:cNvPr>
            <p:cNvCxnSpPr>
              <a:cxnSpLocks/>
            </p:cNvCxnSpPr>
            <p:nvPr/>
          </p:nvCxnSpPr>
          <p:spPr>
            <a:xfrm>
              <a:off x="3330148" y="3619656"/>
              <a:ext cx="2483704" cy="0"/>
            </a:xfrm>
            <a:prstGeom prst="line">
              <a:avLst/>
            </a:prstGeom>
            <a:ln w="38100">
              <a:solidFill>
                <a:srgbClr val="FFF20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8668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wooden, sitting, old, table&#10;&#10;Description automatically generated">
            <a:extLst>
              <a:ext uri="{FF2B5EF4-FFF2-40B4-BE49-F238E27FC236}">
                <a16:creationId xmlns:a16="http://schemas.microsoft.com/office/drawing/2014/main" id="{E86EF264-F762-4EF8-B9A3-0945D7ACA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275" y="1271946"/>
            <a:ext cx="5381449" cy="371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9D2EFD-F581-4337-BF03-083059EF42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4810BE-0F01-46D4-9E2E-F8968652A1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Rethink Your Drink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F8D60D6-8891-4137-9050-BEE7BAE6F317}"/>
              </a:ext>
            </a:extLst>
          </p:cNvPr>
          <p:cNvGrpSpPr/>
          <p:nvPr/>
        </p:nvGrpSpPr>
        <p:grpSpPr>
          <a:xfrm>
            <a:off x="0" y="2779844"/>
            <a:ext cx="3315332" cy="4096628"/>
            <a:chOff x="0" y="2779844"/>
            <a:chExt cx="3315332" cy="4096628"/>
          </a:xfrm>
        </p:grpSpPr>
        <p:pic>
          <p:nvPicPr>
            <p:cNvPr id="14" name="Picture 13" descr="A close up of a sign&#10;&#10;Description automatically generated">
              <a:extLst>
                <a:ext uri="{FF2B5EF4-FFF2-40B4-BE49-F238E27FC236}">
                  <a16:creationId xmlns:a16="http://schemas.microsoft.com/office/drawing/2014/main" id="{F511AE63-F83C-4DD2-BB59-43BDEA4A5F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2" t="57679"/>
            <a:stretch/>
          </p:blipFill>
          <p:spPr>
            <a:xfrm>
              <a:off x="0" y="4958143"/>
              <a:ext cx="3315332" cy="1918329"/>
            </a:xfrm>
            <a:prstGeom prst="rect">
              <a:avLst/>
            </a:prstGeom>
          </p:spPr>
        </p:pic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F1855808-5284-43BD-B76D-3112626087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813"/>
            <a:stretch/>
          </p:blipFill>
          <p:spPr>
            <a:xfrm>
              <a:off x="23736" y="2779844"/>
              <a:ext cx="3057673" cy="2955794"/>
            </a:xfrm>
            <a:prstGeom prst="rect">
              <a:avLst/>
            </a:prstGeom>
          </p:spPr>
        </p:pic>
        <p:pic>
          <p:nvPicPr>
            <p:cNvPr id="16" name="Picture 15" descr="A picture containing sky&#10;&#10;Description automatically generated">
              <a:extLst>
                <a:ext uri="{FF2B5EF4-FFF2-40B4-BE49-F238E27FC236}">
                  <a16:creationId xmlns:a16="http://schemas.microsoft.com/office/drawing/2014/main" id="{22AFF2D8-296B-43C8-805C-6A69D20DEB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794" t="61756" r="37219" b="28891"/>
            <a:stretch/>
          </p:blipFill>
          <p:spPr>
            <a:xfrm>
              <a:off x="1327553" y="5165611"/>
              <a:ext cx="675258" cy="427661"/>
            </a:xfrm>
            <a:prstGeom prst="rect">
              <a:avLst/>
            </a:prstGeom>
          </p:spPr>
        </p:pic>
        <p:pic>
          <p:nvPicPr>
            <p:cNvPr id="17" name="Picture 16" descr="A picture containing ball&#10;&#10;Description automatically generated">
              <a:extLst>
                <a:ext uri="{FF2B5EF4-FFF2-40B4-BE49-F238E27FC236}">
                  <a16:creationId xmlns:a16="http://schemas.microsoft.com/office/drawing/2014/main" id="{0FD546DC-99A0-491E-AD45-14C3C65767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63" t="38341" r="19229" b="39593"/>
            <a:stretch/>
          </p:blipFill>
          <p:spPr>
            <a:xfrm>
              <a:off x="811657" y="4346355"/>
              <a:ext cx="1593607" cy="786180"/>
            </a:xfrm>
            <a:prstGeom prst="rect">
              <a:avLst/>
            </a:prstGeom>
          </p:spPr>
        </p:pic>
        <p:pic>
          <p:nvPicPr>
            <p:cNvPr id="18" name="Picture 17" descr="A close up of a logo&#10;&#10;Description automatically generated">
              <a:extLst>
                <a:ext uri="{FF2B5EF4-FFF2-40B4-BE49-F238E27FC236}">
                  <a16:creationId xmlns:a16="http://schemas.microsoft.com/office/drawing/2014/main" id="{99DC1F78-2E2D-4008-9908-4449D65E2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63" t="35581" r="8629" b="40628"/>
            <a:stretch/>
          </p:blipFill>
          <p:spPr>
            <a:xfrm>
              <a:off x="423303" y="4219315"/>
              <a:ext cx="2370313" cy="917672"/>
            </a:xfrm>
            <a:prstGeom prst="rect">
              <a:avLst/>
            </a:prstGeom>
          </p:spPr>
        </p:pic>
        <p:pic>
          <p:nvPicPr>
            <p:cNvPr id="19" name="Picture 18" descr="A close up of a logo&#10;&#10;Description automatically generated">
              <a:extLst>
                <a:ext uri="{FF2B5EF4-FFF2-40B4-BE49-F238E27FC236}">
                  <a16:creationId xmlns:a16="http://schemas.microsoft.com/office/drawing/2014/main" id="{0D22FBC2-99D1-4913-8F3F-32E59D0F70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779" t="53115" r="39091" b="37196"/>
            <a:stretch/>
          </p:blipFill>
          <p:spPr>
            <a:xfrm>
              <a:off x="1470708" y="4939671"/>
              <a:ext cx="356536" cy="293534"/>
            </a:xfrm>
            <a:prstGeom prst="rect">
              <a:avLst/>
            </a:prstGeom>
          </p:spPr>
        </p:pic>
        <p:pic>
          <p:nvPicPr>
            <p:cNvPr id="20" name="Picture 19" descr="A close up of a logo&#10;&#10;Description automatically generated">
              <a:extLst>
                <a:ext uri="{FF2B5EF4-FFF2-40B4-BE49-F238E27FC236}">
                  <a16:creationId xmlns:a16="http://schemas.microsoft.com/office/drawing/2014/main" id="{4312C607-620B-4DDC-B2FD-227233FC33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05" t="31675" r="23189" b="59623"/>
            <a:stretch/>
          </p:blipFill>
          <p:spPr>
            <a:xfrm>
              <a:off x="844067" y="3981531"/>
              <a:ext cx="1577402" cy="400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4534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3A948-F998-4FB4-B075-8BF40278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F223BDD-90CA-4021-829A-755FD28D2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50" y="2923041"/>
            <a:ext cx="2786743" cy="1011918"/>
          </a:xfrm>
        </p:spPr>
        <p:txBody>
          <a:bodyPr/>
          <a:lstStyle/>
          <a:p>
            <a:r>
              <a:rPr lang="en-US" dirty="0"/>
              <a:t>Last time…</a:t>
            </a:r>
          </a:p>
          <a:p>
            <a:r>
              <a:rPr lang="en-US" dirty="0"/>
              <a:t>Today…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F16F86-ECEE-463C-B933-3B731053BF97}"/>
              </a:ext>
            </a:extLst>
          </p:cNvPr>
          <p:cNvSpPr txBox="1">
            <a:spLocks/>
          </p:cNvSpPr>
          <p:nvPr/>
        </p:nvSpPr>
        <p:spPr>
          <a:xfrm>
            <a:off x="1238250" y="2923041"/>
            <a:ext cx="2786743" cy="10119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Last time…</a:t>
            </a:r>
          </a:p>
          <a:p>
            <a:r>
              <a:rPr lang="en-US"/>
              <a:t>Today…</a:t>
            </a:r>
            <a:endParaRPr lang="en-US" dirty="0"/>
          </a:p>
        </p:txBody>
      </p:sp>
      <p:pic>
        <p:nvPicPr>
          <p:cNvPr id="12" name="Graphic 11" descr="Thought bubble">
            <a:extLst>
              <a:ext uri="{FF2B5EF4-FFF2-40B4-BE49-F238E27FC236}">
                <a16:creationId xmlns:a16="http://schemas.microsoft.com/office/drawing/2014/main" id="{F7B5B8FE-2980-4FD3-B1C8-7D27C0573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76482" y="1337646"/>
            <a:ext cx="3311399" cy="3311399"/>
          </a:xfrm>
          <a:prstGeom prst="rect">
            <a:avLst/>
          </a:prstGeom>
        </p:spPr>
      </p:pic>
      <p:pic>
        <p:nvPicPr>
          <p:cNvPr id="13" name="Graphic 12" descr="Clipboard Checked">
            <a:extLst>
              <a:ext uri="{FF2B5EF4-FFF2-40B4-BE49-F238E27FC236}">
                <a16:creationId xmlns:a16="http://schemas.microsoft.com/office/drawing/2014/main" id="{71075530-9A6F-4EDB-A842-4CAA328D18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99333" y="2008360"/>
            <a:ext cx="1210070" cy="1210070"/>
          </a:xfrm>
          <a:prstGeom prst="rect">
            <a:avLst/>
          </a:prstGeom>
        </p:spPr>
      </p:pic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B86E0953-AB2F-4DFD-A373-D4B0AD6ACD3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6" t="6695" r="14701" b="38214"/>
          <a:stretch/>
        </p:blipFill>
        <p:spPr>
          <a:xfrm>
            <a:off x="2916301" y="1862140"/>
            <a:ext cx="3311398" cy="499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64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AD7EB-6D09-4032-B7E8-B654CCFA4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Eggshell Experiment</a:t>
            </a:r>
          </a:p>
        </p:txBody>
      </p:sp>
      <p:pic>
        <p:nvPicPr>
          <p:cNvPr id="6" name="Picture 5" descr="A can of soda&#10;&#10;Description automatically generated">
            <a:extLst>
              <a:ext uri="{FF2B5EF4-FFF2-40B4-BE49-F238E27FC236}">
                <a16:creationId xmlns:a16="http://schemas.microsoft.com/office/drawing/2014/main" id="{118B5386-987B-4B7C-890A-8C7A9B087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499" y="3163832"/>
            <a:ext cx="3112604" cy="3685978"/>
          </a:xfrm>
          <a:prstGeom prst="rect">
            <a:avLst/>
          </a:prstGeom>
        </p:spPr>
      </p:pic>
      <p:pic>
        <p:nvPicPr>
          <p:cNvPr id="7" name="Picture 6" descr="A glass of water&#10;&#10;Description automatically generated">
            <a:extLst>
              <a:ext uri="{FF2B5EF4-FFF2-40B4-BE49-F238E27FC236}">
                <a16:creationId xmlns:a16="http://schemas.microsoft.com/office/drawing/2014/main" id="{F15C9DAB-952A-41E5-88C2-1D719C24A8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0" r="9669"/>
          <a:stretch/>
        </p:blipFill>
        <p:spPr>
          <a:xfrm>
            <a:off x="5461176" y="1833367"/>
            <a:ext cx="3638681" cy="3191266"/>
          </a:xfrm>
          <a:prstGeom prst="rect">
            <a:avLst/>
          </a:prstGeom>
        </p:spPr>
      </p:pic>
      <p:pic>
        <p:nvPicPr>
          <p:cNvPr id="8" name="Picture 7" descr="A picture containing indoor, table, sitting, food&#10;&#10;Description automatically generated">
            <a:extLst>
              <a:ext uri="{FF2B5EF4-FFF2-40B4-BE49-F238E27FC236}">
                <a16:creationId xmlns:a16="http://schemas.microsoft.com/office/drawing/2014/main" id="{B015EEA9-FE47-4829-B0F6-BDC9654F6A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97"/>
          <a:stretch/>
        </p:blipFill>
        <p:spPr>
          <a:xfrm>
            <a:off x="335543" y="1773258"/>
            <a:ext cx="3303139" cy="248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28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05320-AFAF-403E-A99E-E3D32EA26A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Paper Activity</a:t>
            </a:r>
          </a:p>
        </p:txBody>
      </p:sp>
      <p:pic>
        <p:nvPicPr>
          <p:cNvPr id="4" name="Picture 3" descr="A picture containing text, food&#10;&#10;Description automatically generated">
            <a:extLst>
              <a:ext uri="{FF2B5EF4-FFF2-40B4-BE49-F238E27FC236}">
                <a16:creationId xmlns:a16="http://schemas.microsoft.com/office/drawing/2014/main" id="{B1E9092E-5668-4EC9-8E56-F42972F598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817" y="1438571"/>
            <a:ext cx="6072365" cy="469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62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87974-C94B-4931-BEB9-5ADE57F07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K.W.L.</a:t>
            </a:r>
          </a:p>
        </p:txBody>
      </p:sp>
      <p:pic>
        <p:nvPicPr>
          <p:cNvPr id="5" name="RYD 2 Summary">
            <a:hlinkClick r:id="" action="ppaction://media"/>
            <a:extLst>
              <a:ext uri="{FF2B5EF4-FFF2-40B4-BE49-F238E27FC236}">
                <a16:creationId xmlns:a16="http://schemas.microsoft.com/office/drawing/2014/main" id="{41B580C5-2AAE-4828-BB3B-D51D0E01DE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26942" y="1951532"/>
            <a:ext cx="3690112" cy="2075688"/>
          </a:xfrm>
          <a:prstGeom prst="rect">
            <a:avLst/>
          </a:prstGeom>
        </p:spPr>
      </p:pic>
      <p:pic>
        <p:nvPicPr>
          <p:cNvPr id="3" name="Picture 2" descr="A flat screen tv sitting on top of a television&#10;&#10;Description automatically generated">
            <a:extLst>
              <a:ext uri="{FF2B5EF4-FFF2-40B4-BE49-F238E27FC236}">
                <a16:creationId xmlns:a16="http://schemas.microsoft.com/office/drawing/2014/main" id="{54DB11A1-2391-4BF8-BA59-412F66EF43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821" y="1786176"/>
            <a:ext cx="5314355" cy="385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9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</TotalTime>
  <Words>469</Words>
  <Application>Microsoft Office PowerPoint</Application>
  <PresentationFormat>On-screen Show (4:3)</PresentationFormat>
  <Paragraphs>54</Paragraphs>
  <Slides>6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Symbol</vt:lpstr>
      <vt:lpstr>Office Theme</vt:lpstr>
      <vt:lpstr>PowerPoint Presentation</vt:lpstr>
      <vt:lpstr>Module 4</vt:lpstr>
      <vt:lpstr>Review</vt:lpstr>
      <vt:lpstr>Eggshell Experiment</vt:lpstr>
      <vt:lpstr>Paper Activity</vt:lpstr>
      <vt:lpstr>K.W.L.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 Storey</dc:creator>
  <cp:lastModifiedBy>Megan Wilkinson</cp:lastModifiedBy>
  <cp:revision>34</cp:revision>
  <dcterms:created xsi:type="dcterms:W3CDTF">2020-04-15T12:27:27Z</dcterms:created>
  <dcterms:modified xsi:type="dcterms:W3CDTF">2020-10-07T19:07:53Z</dcterms:modified>
</cp:coreProperties>
</file>